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65" r:id="rId5"/>
    <p:sldId id="292" r:id="rId6"/>
    <p:sldId id="293" r:id="rId7"/>
    <p:sldId id="263" r:id="rId8"/>
    <p:sldId id="260" r:id="rId9"/>
    <p:sldId id="259" r:id="rId10"/>
    <p:sldId id="262" r:id="rId11"/>
    <p:sldId id="280" r:id="rId12"/>
    <p:sldId id="267" r:id="rId13"/>
    <p:sldId id="268" r:id="rId14"/>
    <p:sldId id="270" r:id="rId15"/>
    <p:sldId id="271" r:id="rId16"/>
    <p:sldId id="272" r:id="rId17"/>
    <p:sldId id="273" r:id="rId18"/>
    <p:sldId id="276" r:id="rId19"/>
    <p:sldId id="277" r:id="rId20"/>
    <p:sldId id="290" r:id="rId21"/>
    <p:sldId id="294" r:id="rId22"/>
    <p:sldId id="291" r:id="rId23"/>
    <p:sldId id="278" r:id="rId24"/>
    <p:sldId id="274" r:id="rId25"/>
    <p:sldId id="286" r:id="rId26"/>
    <p:sldId id="288" r:id="rId27"/>
    <p:sldId id="287" r:id="rId28"/>
    <p:sldId id="281" r:id="rId29"/>
    <p:sldId id="289" r:id="rId30"/>
    <p:sldId id="283"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2904" autoAdjust="0"/>
  </p:normalViewPr>
  <p:slideViewPr>
    <p:cSldViewPr snapToGrid="0">
      <p:cViewPr varScale="1">
        <p:scale>
          <a:sx n="66" d="100"/>
          <a:sy n="66"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D0E59-31A9-4E70-A1B2-B495EA9CED2F}" type="datetimeFigureOut">
              <a:rPr lang="en-US" smtClean="0"/>
              <a:t>11/15/2016</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F590A-0846-43B8-A099-EF10BD44AF52}" type="slidenum">
              <a:rPr lang="en-US" smtClean="0"/>
              <a:t>‹#›</a:t>
            </a:fld>
            <a:endParaRPr lang="en-US"/>
          </a:p>
        </p:txBody>
      </p:sp>
    </p:spTree>
    <p:extLst>
      <p:ext uri="{BB962C8B-B14F-4D97-AF65-F5344CB8AC3E}">
        <p14:creationId xmlns:p14="http://schemas.microsoft.com/office/powerpoint/2010/main" val="382596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0EFF590A-0846-43B8-A099-EF10BD44AF52}" type="slidenum">
              <a:rPr lang="en-US" smtClean="0"/>
              <a:t>24</a:t>
            </a:fld>
            <a:endParaRPr lang="en-US"/>
          </a:p>
        </p:txBody>
      </p:sp>
    </p:spTree>
    <p:extLst>
      <p:ext uri="{BB962C8B-B14F-4D97-AF65-F5344CB8AC3E}">
        <p14:creationId xmlns:p14="http://schemas.microsoft.com/office/powerpoint/2010/main" val="164167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0EFF590A-0846-43B8-A099-EF10BD44AF52}" type="slidenum">
              <a:rPr lang="en-US" smtClean="0"/>
              <a:t>25</a:t>
            </a:fld>
            <a:endParaRPr lang="en-US"/>
          </a:p>
        </p:txBody>
      </p:sp>
    </p:spTree>
    <p:extLst>
      <p:ext uri="{BB962C8B-B14F-4D97-AF65-F5344CB8AC3E}">
        <p14:creationId xmlns:p14="http://schemas.microsoft.com/office/powerpoint/2010/main" val="252434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0EFF590A-0846-43B8-A099-EF10BD44AF52}" type="slidenum">
              <a:rPr lang="en-US" smtClean="0"/>
              <a:t>26</a:t>
            </a:fld>
            <a:endParaRPr lang="en-US"/>
          </a:p>
        </p:txBody>
      </p:sp>
    </p:spTree>
    <p:extLst>
      <p:ext uri="{BB962C8B-B14F-4D97-AF65-F5344CB8AC3E}">
        <p14:creationId xmlns:p14="http://schemas.microsoft.com/office/powerpoint/2010/main" val="72938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Fig.2: Zero-bias conductance peak. (a) Point-contact spectra (</a:t>
            </a:r>
            <a:r>
              <a:rPr lang="en-US" sz="1200" kern="1200" dirty="0" err="1" smtClean="0">
                <a:solidFill>
                  <a:schemeClr val="tx1"/>
                </a:solidFill>
                <a:effectLst/>
                <a:latin typeface="+mn-lt"/>
                <a:ea typeface="+mn-ea"/>
                <a:cs typeface="+mn-cs"/>
              </a:rPr>
              <a:t>dI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dV</a:t>
            </a:r>
            <a:r>
              <a:rPr lang="en-US" sz="1200" kern="1200" dirty="0" smtClean="0">
                <a:solidFill>
                  <a:schemeClr val="tx1"/>
                </a:solidFill>
                <a:effectLst/>
                <a:latin typeface="+mn-lt"/>
                <a:ea typeface="+mn-ea"/>
                <a:cs typeface="+mn-cs"/>
              </a:rPr>
              <a:t> vs bias voltage) of Cu</a:t>
            </a:r>
            <a:r>
              <a:rPr lang="en-US" sz="1200" kern="1200" baseline="-250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Bi</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Se</a:t>
            </a:r>
            <a:r>
              <a:rPr lang="en-US" sz="1200" kern="1200" baseline="-250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with x=0.3 for 0.35–2 K measured in 0 T for a wide energy window. (b) A narrower window of (a). (c) The spectra at 0.35 K measured in perpendicular magnetic fields of 0–0.8 T. The vertical dashed lines in (b) and (c) indicate the energy position of the dips.</a:t>
            </a:r>
          </a:p>
          <a:p>
            <a:endParaRPr lang="en-US" dirty="0"/>
          </a:p>
        </p:txBody>
      </p:sp>
      <p:sp>
        <p:nvSpPr>
          <p:cNvPr id="4" name="灯片编号占位符 3"/>
          <p:cNvSpPr>
            <a:spLocks noGrp="1"/>
          </p:cNvSpPr>
          <p:nvPr>
            <p:ph type="sldNum" sz="quarter" idx="10"/>
          </p:nvPr>
        </p:nvSpPr>
        <p:spPr/>
        <p:txBody>
          <a:bodyPr/>
          <a:lstStyle/>
          <a:p>
            <a:fld id="{0EFF590A-0846-43B8-A099-EF10BD44AF52}" type="slidenum">
              <a:rPr lang="en-US" smtClean="0"/>
              <a:t>27</a:t>
            </a:fld>
            <a:endParaRPr lang="en-US"/>
          </a:p>
        </p:txBody>
      </p:sp>
    </p:spTree>
    <p:extLst>
      <p:ext uri="{BB962C8B-B14F-4D97-AF65-F5344CB8AC3E}">
        <p14:creationId xmlns:p14="http://schemas.microsoft.com/office/powerpoint/2010/main" val="317131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11/15/2016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11/15/2016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51011" y="1228214"/>
            <a:ext cx="8689976" cy="2509213"/>
          </a:xfrm>
        </p:spPr>
        <p:txBody>
          <a:bodyPr>
            <a:normAutofit/>
          </a:bodyPr>
          <a:lstStyle/>
          <a:p>
            <a:r>
              <a:rPr lang="en-US" dirty="0" smtClean="0">
                <a:latin typeface="Times New Roman" panose="02020603050405020304" pitchFamily="18" charset="0"/>
                <a:cs typeface="Times New Roman" panose="02020603050405020304" pitchFamily="18" charset="0"/>
              </a:rPr>
              <a:t>Topological superconductor</a:t>
            </a:r>
            <a:endParaRPr lang="en-US"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1499620" y="4328160"/>
            <a:ext cx="9192759" cy="646331"/>
          </a:xfrm>
          <a:prstGeom prst="rect">
            <a:avLst/>
          </a:prstGeom>
          <a:noFill/>
        </p:spPr>
        <p:txBody>
          <a:bodyPr wrap="square" rtlCol="0">
            <a:spAutoFit/>
          </a:bodyPr>
          <a:lstStyle/>
          <a:p>
            <a:pPr algn="ctr"/>
            <a:r>
              <a:rPr lang="zh-CN" altLang="en-US" b="1" dirty="0" smtClean="0"/>
              <a:t>表面物理三组</a:t>
            </a:r>
            <a:endParaRPr lang="en-US" altLang="zh-CN" b="1" dirty="0" smtClean="0"/>
          </a:p>
          <a:p>
            <a:pPr algn="ctr"/>
            <a:r>
              <a:rPr lang="zh-CN" altLang="en-US" b="1" dirty="0"/>
              <a:t>小组</a:t>
            </a:r>
            <a:r>
              <a:rPr lang="zh-CN" altLang="en-US" b="1" dirty="0" smtClean="0"/>
              <a:t>成员：刘畅、刘雅卉、刘艺苑、刘林、向鹏展、骆洋、陈倩、叶晨灿</a:t>
            </a:r>
            <a:endParaRPr lang="en-US" b="1" dirty="0"/>
          </a:p>
        </p:txBody>
      </p:sp>
      <p:sp>
        <p:nvSpPr>
          <p:cNvPr id="5" name="文本框 4"/>
          <p:cNvSpPr txBox="1"/>
          <p:nvPr/>
        </p:nvSpPr>
        <p:spPr>
          <a:xfrm>
            <a:off x="5275942" y="5380558"/>
            <a:ext cx="2017486" cy="369332"/>
          </a:xfrm>
          <a:prstGeom prst="rect">
            <a:avLst/>
          </a:prstGeom>
          <a:noFill/>
        </p:spPr>
        <p:txBody>
          <a:bodyPr wrap="square" rtlCol="0">
            <a:spAutoFit/>
          </a:bodyPr>
          <a:lstStyle/>
          <a:p>
            <a:r>
              <a:rPr lang="en-US" altLang="zh-CN" dirty="0" smtClean="0"/>
              <a:t>2016</a:t>
            </a:r>
            <a:r>
              <a:rPr lang="zh-CN" altLang="en-US" dirty="0" smtClean="0"/>
              <a:t>年</a:t>
            </a:r>
            <a:r>
              <a:rPr lang="en-US" altLang="zh-CN" dirty="0" smtClean="0"/>
              <a:t>11</a:t>
            </a:r>
            <a:r>
              <a:rPr lang="zh-CN" altLang="en-US" dirty="0" smtClean="0"/>
              <a:t>月</a:t>
            </a:r>
            <a:r>
              <a:rPr lang="en-US" altLang="zh-CN" dirty="0" smtClean="0"/>
              <a:t>8</a:t>
            </a:r>
            <a:r>
              <a:rPr lang="zh-CN" altLang="en-US" dirty="0"/>
              <a:t>日</a:t>
            </a:r>
          </a:p>
        </p:txBody>
      </p:sp>
    </p:spTree>
    <p:extLst>
      <p:ext uri="{BB962C8B-B14F-4D97-AF65-F5344CB8AC3E}">
        <p14:creationId xmlns:p14="http://schemas.microsoft.com/office/powerpoint/2010/main" val="37221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1536" y="409039"/>
            <a:ext cx="10364451" cy="1596177"/>
          </a:xfrm>
        </p:spPr>
        <p:txBody>
          <a:bodyPr>
            <a:normAutofit/>
          </a:bodyPr>
          <a:lstStyle/>
          <a:p>
            <a:r>
              <a:rPr lang="en-US" sz="3200" dirty="0"/>
              <a:t/>
            </a:r>
            <a:br>
              <a:rPr lang="en-US" sz="3200" dirty="0"/>
            </a:br>
            <a:r>
              <a:rPr lang="en-US" altLang="zh-CN" sz="3200" dirty="0" err="1">
                <a:latin typeface="Times New Roman" panose="02020603050405020304" pitchFamily="18" charset="0"/>
                <a:cs typeface="Times New Roman" panose="02020603050405020304" pitchFamily="18" charset="0"/>
              </a:rPr>
              <a:t>Majorana</a:t>
            </a:r>
            <a:r>
              <a:rPr lang="zh-CN" altLang="en-US" sz="3200" dirty="0"/>
              <a:t>费米子和拓扑超导体的理论研究和模型 </a:t>
            </a:r>
            <a:endParaRPr lang="en-US" sz="3200" dirty="0"/>
          </a:p>
        </p:txBody>
      </p:sp>
      <p:sp>
        <p:nvSpPr>
          <p:cNvPr id="5" name="矩形 4"/>
          <p:cNvSpPr/>
          <p:nvPr/>
        </p:nvSpPr>
        <p:spPr>
          <a:xfrm>
            <a:off x="871535" y="5650871"/>
            <a:ext cx="6487198" cy="805349"/>
          </a:xfrm>
          <a:prstGeom prst="rect">
            <a:avLst/>
          </a:prstGeom>
        </p:spPr>
        <p:txBody>
          <a:bodyPr wrap="square">
            <a:spAutoFit/>
          </a:bodyPr>
          <a:lstStyle/>
          <a:p>
            <a:endParaRPr lang="en-US" sz="1400" dirty="0">
              <a:solidFill>
                <a:srgbClr val="000000"/>
              </a:solidFill>
              <a:latin typeface="Times New Roman" panose="02020603050405020304" pitchFamily="18" charset="0"/>
            </a:endParaRPr>
          </a:p>
          <a:p>
            <a:pPr marL="228600" indent="-228600" defTabSz="914400">
              <a:lnSpc>
                <a:spcPct val="120000"/>
              </a:lnSpc>
              <a:spcBef>
                <a:spcPts val="1000"/>
              </a:spcBef>
              <a:buClr>
                <a:schemeClr val="tx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Read N, Green D. Physical Review B 61(15): 10267.(2000) </a:t>
            </a:r>
          </a:p>
        </p:txBody>
      </p:sp>
      <p:sp>
        <p:nvSpPr>
          <p:cNvPr id="6" name="矩形 5"/>
          <p:cNvSpPr/>
          <p:nvPr/>
        </p:nvSpPr>
        <p:spPr>
          <a:xfrm>
            <a:off x="871536" y="4481512"/>
            <a:ext cx="10448925" cy="1169359"/>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altLang="zh-CN" sz="2000" dirty="0" smtClean="0">
                <a:latin typeface="+mn-ea"/>
              </a:rPr>
              <a:t>2000 </a:t>
            </a:r>
            <a:r>
              <a:rPr lang="zh-CN" altLang="en-US" sz="2000" dirty="0">
                <a:latin typeface="+mn-ea"/>
              </a:rPr>
              <a:t>年，</a:t>
            </a:r>
            <a:r>
              <a:rPr lang="en-US" sz="2000" dirty="0">
                <a:latin typeface="+mn-ea"/>
              </a:rPr>
              <a:t>Read </a:t>
            </a:r>
            <a:r>
              <a:rPr lang="zh-CN" altLang="en-US" sz="2000" dirty="0">
                <a:latin typeface="+mn-ea"/>
              </a:rPr>
              <a:t>和</a:t>
            </a:r>
            <a:r>
              <a:rPr lang="en-US" sz="2000" dirty="0">
                <a:latin typeface="+mn-ea"/>
              </a:rPr>
              <a:t>Green </a:t>
            </a:r>
            <a:r>
              <a:rPr lang="zh-CN" altLang="en-US" sz="2000" dirty="0">
                <a:latin typeface="+mn-ea"/>
              </a:rPr>
              <a:t>指出，某种特殊的</a:t>
            </a:r>
            <a:r>
              <a:rPr lang="en-US" sz="2000" dirty="0">
                <a:latin typeface="+mn-ea"/>
              </a:rPr>
              <a:t>Cooper </a:t>
            </a:r>
            <a:r>
              <a:rPr lang="zh-CN" altLang="en-US" sz="2000" dirty="0">
                <a:latin typeface="+mn-ea"/>
              </a:rPr>
              <a:t>配对的准粒子激发可以是</a:t>
            </a:r>
            <a:r>
              <a:rPr lang="en-US" sz="2000" dirty="0" err="1">
                <a:latin typeface="+mn-ea"/>
              </a:rPr>
              <a:t>Majorana</a:t>
            </a:r>
            <a:r>
              <a:rPr lang="en-US" sz="2000" dirty="0">
                <a:latin typeface="+mn-ea"/>
              </a:rPr>
              <a:t> </a:t>
            </a:r>
            <a:r>
              <a:rPr lang="zh-CN" altLang="en-US" sz="2000" dirty="0">
                <a:latin typeface="+mn-ea"/>
              </a:rPr>
              <a:t>费米子。在</a:t>
            </a:r>
            <a:r>
              <a:rPr lang="en-US" sz="2000" dirty="0">
                <a:latin typeface="+mn-ea"/>
              </a:rPr>
              <a:t>p </a:t>
            </a:r>
            <a:r>
              <a:rPr lang="zh-CN" altLang="en-US" sz="2000" dirty="0">
                <a:latin typeface="+mn-ea"/>
              </a:rPr>
              <a:t>波超导（无自旋的</a:t>
            </a:r>
            <a:r>
              <a:rPr lang="en-US" sz="2000" dirty="0" err="1">
                <a:latin typeface="+mn-ea"/>
              </a:rPr>
              <a:t>px+ipy</a:t>
            </a:r>
            <a:r>
              <a:rPr lang="en-US" sz="2000" dirty="0">
                <a:latin typeface="+mn-ea"/>
              </a:rPr>
              <a:t> </a:t>
            </a:r>
            <a:r>
              <a:rPr lang="zh-CN" altLang="en-US" sz="2000" dirty="0">
                <a:latin typeface="+mn-ea"/>
              </a:rPr>
              <a:t>超导体）的磁通芯（</a:t>
            </a:r>
            <a:r>
              <a:rPr lang="en-US" sz="2000" dirty="0">
                <a:latin typeface="+mn-ea"/>
              </a:rPr>
              <a:t>vortex core）</a:t>
            </a:r>
            <a:r>
              <a:rPr lang="zh-CN" altLang="en-US" sz="2000" dirty="0">
                <a:latin typeface="+mn-ea"/>
              </a:rPr>
              <a:t>中可能存在这样一种</a:t>
            </a:r>
            <a:r>
              <a:rPr lang="en-US" sz="2000" dirty="0" err="1">
                <a:latin typeface="+mn-ea"/>
              </a:rPr>
              <a:t>Majorana</a:t>
            </a:r>
            <a:r>
              <a:rPr lang="en-US" sz="2000" dirty="0">
                <a:latin typeface="+mn-ea"/>
              </a:rPr>
              <a:t> </a:t>
            </a:r>
            <a:r>
              <a:rPr lang="zh-CN" altLang="en-US" sz="2000" dirty="0">
                <a:latin typeface="+mn-ea"/>
              </a:rPr>
              <a:t>束缚态</a:t>
            </a:r>
            <a:endParaRPr lang="en-US" sz="2000" dirty="0">
              <a:latin typeface="+mn-ea"/>
            </a:endParaRPr>
          </a:p>
        </p:txBody>
      </p:sp>
      <p:pic>
        <p:nvPicPr>
          <p:cNvPr id="8" name="图片 7"/>
          <p:cNvPicPr>
            <a:picLocks noChangeAspect="1"/>
          </p:cNvPicPr>
          <p:nvPr/>
        </p:nvPicPr>
        <p:blipFill>
          <a:blip r:embed="rId2"/>
          <a:stretch>
            <a:fillRect/>
          </a:stretch>
        </p:blipFill>
        <p:spPr>
          <a:xfrm>
            <a:off x="871537" y="2376487"/>
            <a:ext cx="10448925" cy="2105025"/>
          </a:xfrm>
          <a:prstGeom prst="rect">
            <a:avLst/>
          </a:prstGeom>
        </p:spPr>
      </p:pic>
    </p:spTree>
    <p:extLst>
      <p:ext uri="{BB962C8B-B14F-4D97-AF65-F5344CB8AC3E}">
        <p14:creationId xmlns:p14="http://schemas.microsoft.com/office/powerpoint/2010/main" val="381015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13953" y="2017147"/>
            <a:ext cx="11055533" cy="4601367"/>
          </a:xfrm>
        </p:spPr>
        <p:txBody>
          <a:bodyPr>
            <a:noAutofit/>
          </a:bodyPr>
          <a:lstStyle/>
          <a:p>
            <a:pPr algn="just"/>
            <a:r>
              <a:rPr lang="en-US" cap="none" dirty="0">
                <a:latin typeface="Times New Roman" panose="02020603050405020304" pitchFamily="18" charset="0"/>
                <a:cs typeface="Times New Roman" panose="02020603050405020304" pitchFamily="18" charset="0"/>
              </a:rPr>
              <a:t>L= -1(p wave, </a:t>
            </a:r>
            <a:r>
              <a:rPr lang="en-US" cap="none" dirty="0" err="1">
                <a:latin typeface="Times New Roman" panose="02020603050405020304" pitchFamily="18" charset="0"/>
                <a:cs typeface="Times New Roman" panose="02020603050405020304" pitchFamily="18" charset="0"/>
              </a:rPr>
              <a:t>spinless</a:t>
            </a:r>
            <a:r>
              <a:rPr lang="en-US" cap="none" dirty="0">
                <a:latin typeface="Times New Roman" panose="02020603050405020304" pitchFamily="18" charset="0"/>
                <a:cs typeface="Times New Roman" panose="02020603050405020304" pitchFamily="18" charset="0"/>
              </a:rPr>
              <a:t>, or spin triplet) </a:t>
            </a:r>
          </a:p>
          <a:p>
            <a:pPr algn="just"/>
            <a:r>
              <a:rPr lang="en-US" cap="none" dirty="0">
                <a:latin typeface="Times New Roman" panose="02020603050405020304" pitchFamily="18" charset="0"/>
                <a:cs typeface="Times New Roman" panose="02020603050405020304" pitchFamily="18" charset="0"/>
              </a:rPr>
              <a:t>The weak-pairing phase has a pair wave function that is </a:t>
            </a:r>
            <a:r>
              <a:rPr lang="en-US" cap="none" dirty="0" err="1">
                <a:latin typeface="Times New Roman" panose="02020603050405020304" pitchFamily="18" charset="0"/>
                <a:cs typeface="Times New Roman" panose="02020603050405020304" pitchFamily="18" charset="0"/>
              </a:rPr>
              <a:t>asympototically</a:t>
            </a:r>
            <a:r>
              <a:rPr lang="en-US" cap="none" dirty="0">
                <a:latin typeface="Times New Roman" panose="02020603050405020304" pitchFamily="18" charset="0"/>
                <a:cs typeface="Times New Roman" panose="02020603050405020304" pitchFamily="18" charset="0"/>
              </a:rPr>
              <a:t> the same as that in the </a:t>
            </a:r>
            <a:r>
              <a:rPr lang="en-US" cap="none" dirty="0" err="1">
                <a:latin typeface="Times New Roman" panose="02020603050405020304" pitchFamily="18" charset="0"/>
                <a:cs typeface="Times New Roman" panose="02020603050405020304" pitchFamily="18" charset="0"/>
              </a:rPr>
              <a:t>moore</a:t>
            </a:r>
            <a:r>
              <a:rPr lang="en-US" cap="none" dirty="0">
                <a:latin typeface="Times New Roman" panose="02020603050405020304" pitchFamily="18" charset="0"/>
                <a:cs typeface="Times New Roman" panose="02020603050405020304" pitchFamily="18" charset="0"/>
              </a:rPr>
              <a:t>-read (</a:t>
            </a:r>
            <a:r>
              <a:rPr lang="en-US" cap="none" dirty="0" err="1">
                <a:latin typeface="Times New Roman" panose="02020603050405020304" pitchFamily="18" charset="0"/>
                <a:cs typeface="Times New Roman" panose="02020603050405020304" pitchFamily="18" charset="0"/>
              </a:rPr>
              <a:t>pfaffian</a:t>
            </a:r>
            <a:r>
              <a:rPr lang="en-US" cap="none" dirty="0">
                <a:latin typeface="Times New Roman" panose="02020603050405020304" pitchFamily="18" charset="0"/>
                <a:cs typeface="Times New Roman" panose="02020603050405020304" pitchFamily="18" charset="0"/>
              </a:rPr>
              <a:t>) quantum hall state, and its other properties (edge states, </a:t>
            </a:r>
            <a:r>
              <a:rPr lang="en-US" cap="none" dirty="0" err="1">
                <a:latin typeface="Times New Roman" panose="02020603050405020304" pitchFamily="18" charset="0"/>
                <a:cs typeface="Times New Roman" panose="02020603050405020304" pitchFamily="18" charset="0"/>
              </a:rPr>
              <a:t>quasihole</a:t>
            </a:r>
            <a:r>
              <a:rPr lang="en-US" cap="none" dirty="0">
                <a:latin typeface="Times New Roman" panose="02020603050405020304" pitchFamily="18" charset="0"/>
                <a:cs typeface="Times New Roman" panose="02020603050405020304" pitchFamily="18" charset="0"/>
              </a:rPr>
              <a:t>, and toroidal ground states) are also the same, indicating that </a:t>
            </a:r>
            <a:r>
              <a:rPr lang="en-US" cap="none" dirty="0" err="1">
                <a:latin typeface="Times New Roman" panose="02020603050405020304" pitchFamily="18" charset="0"/>
                <a:cs typeface="Times New Roman" panose="02020603050405020304" pitchFamily="18" charset="0"/>
              </a:rPr>
              <a:t>nonabelian</a:t>
            </a:r>
            <a:r>
              <a:rPr lang="en-US" cap="none" dirty="0">
                <a:latin typeface="Times New Roman" panose="02020603050405020304" pitchFamily="18" charset="0"/>
                <a:cs typeface="Times New Roman" panose="02020603050405020304" pitchFamily="18" charset="0"/>
              </a:rPr>
              <a:t> statistics is a generic property of such a paired phase. The strong-pairing phase is an abelian state, and the transition between the two phases involves a bulk </a:t>
            </a:r>
            <a:r>
              <a:rPr lang="en-US" cap="none" dirty="0" err="1">
                <a:latin typeface="Times New Roman" panose="02020603050405020304" pitchFamily="18" charset="0"/>
                <a:cs typeface="Times New Roman" panose="02020603050405020304" pitchFamily="18" charset="0"/>
              </a:rPr>
              <a:t>majorana</a:t>
            </a:r>
            <a:r>
              <a:rPr lang="en-US" cap="none" dirty="0">
                <a:latin typeface="Times New Roman" panose="02020603050405020304" pitchFamily="18" charset="0"/>
                <a:cs typeface="Times New Roman" panose="02020603050405020304" pitchFamily="18" charset="0"/>
              </a:rPr>
              <a:t> fermion, the mass of which changes sign at the transition. </a:t>
            </a:r>
            <a:endParaRPr lang="it-IT" cap="none" dirty="0" smtClean="0">
              <a:latin typeface="Times New Roman" panose="02020603050405020304" pitchFamily="18" charset="0"/>
              <a:cs typeface="Times New Roman" panose="02020603050405020304" pitchFamily="18" charset="0"/>
            </a:endParaRPr>
          </a:p>
          <a:p>
            <a:pPr algn="just"/>
            <a:r>
              <a:rPr lang="it-IT" cap="none" dirty="0" smtClean="0">
                <a:latin typeface="Times New Roman" panose="02020603050405020304" pitchFamily="18" charset="0"/>
                <a:cs typeface="Times New Roman" panose="02020603050405020304" pitchFamily="18" charset="0"/>
              </a:rPr>
              <a:t>L= -2(d wave, spin singlet) </a:t>
            </a:r>
          </a:p>
          <a:p>
            <a:pPr algn="just"/>
            <a:r>
              <a:rPr lang="en-US" cap="none" dirty="0" smtClean="0">
                <a:latin typeface="Times New Roman" panose="02020603050405020304" pitchFamily="18" charset="0"/>
                <a:cs typeface="Times New Roman" panose="02020603050405020304" pitchFamily="18" charset="0"/>
              </a:rPr>
              <a:t>The </a:t>
            </a:r>
            <a:r>
              <a:rPr lang="en-US" cap="none" dirty="0" err="1" smtClean="0">
                <a:latin typeface="Times New Roman" panose="02020603050405020304" pitchFamily="18" charset="0"/>
                <a:cs typeface="Times New Roman" panose="02020603050405020304" pitchFamily="18" charset="0"/>
              </a:rPr>
              <a:t>haldane-rezayi</a:t>
            </a:r>
            <a:r>
              <a:rPr lang="en-US" cap="none" dirty="0" smtClean="0">
                <a:latin typeface="Times New Roman" panose="02020603050405020304" pitchFamily="18" charset="0"/>
                <a:cs typeface="Times New Roman" panose="02020603050405020304" pitchFamily="18" charset="0"/>
              </a:rPr>
              <a:t> state is not the generic behavior of a phase but describes the </a:t>
            </a:r>
            <a:r>
              <a:rPr lang="en-US" cap="none" dirty="0" err="1" smtClean="0">
                <a:latin typeface="Times New Roman" panose="02020603050405020304" pitchFamily="18" charset="0"/>
                <a:cs typeface="Times New Roman" panose="02020603050405020304" pitchFamily="18" charset="0"/>
              </a:rPr>
              <a:t>asymptotics</a:t>
            </a:r>
            <a:r>
              <a:rPr lang="en-US" cap="none" dirty="0" smtClean="0">
                <a:latin typeface="Times New Roman" panose="02020603050405020304" pitchFamily="18" charset="0"/>
                <a:cs typeface="Times New Roman" panose="02020603050405020304" pitchFamily="18" charset="0"/>
              </a:rPr>
              <a:t> at the critical point between weak and strong pairing, and has gapless fermion excitations in the bulk. In this case </a:t>
            </a:r>
            <a:endParaRPr lang="en-US" cap="none" dirty="0">
              <a:latin typeface="Times New Roman" panose="02020603050405020304" pitchFamily="18" charset="0"/>
              <a:cs typeface="Times New Roman" panose="02020603050405020304" pitchFamily="18" charset="0"/>
            </a:endParaRPr>
          </a:p>
        </p:txBody>
      </p:sp>
      <p:sp>
        <p:nvSpPr>
          <p:cNvPr id="6" name="标题 1"/>
          <p:cNvSpPr txBox="1">
            <a:spLocks/>
          </p:cNvSpPr>
          <p:nvPr/>
        </p:nvSpPr>
        <p:spPr>
          <a:xfrm>
            <a:off x="957318" y="420970"/>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200" dirty="0" smtClean="0"/>
              <a:t/>
            </a:r>
            <a:br>
              <a:rPr lang="en-US" sz="3200" dirty="0" smtClean="0"/>
            </a:br>
            <a:r>
              <a:rPr lang="en-US" altLang="zh-CN" sz="3200" dirty="0" err="1" smtClean="0">
                <a:latin typeface="Times New Roman" panose="02020603050405020304" pitchFamily="18" charset="0"/>
                <a:cs typeface="Times New Roman" panose="02020603050405020304" pitchFamily="18" charset="0"/>
              </a:rPr>
              <a:t>Majorana</a:t>
            </a:r>
            <a:r>
              <a:rPr lang="zh-CN" altLang="en-US" sz="3200" dirty="0" smtClean="0"/>
              <a:t>费米子和拓扑超导体的理论研究和模型 </a:t>
            </a:r>
            <a:endParaRPr lang="en-US" sz="3200" dirty="0"/>
          </a:p>
        </p:txBody>
      </p:sp>
    </p:spTree>
    <p:extLst>
      <p:ext uri="{BB962C8B-B14F-4D97-AF65-F5344CB8AC3E}">
        <p14:creationId xmlns:p14="http://schemas.microsoft.com/office/powerpoint/2010/main" val="2452501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3"/>
          </p:nvPr>
        </p:nvPicPr>
        <p:blipFill>
          <a:blip r:embed="rId2"/>
          <a:stretch>
            <a:fillRect/>
          </a:stretch>
        </p:blipFill>
        <p:spPr>
          <a:xfrm>
            <a:off x="783146" y="2502076"/>
            <a:ext cx="4889528" cy="3424237"/>
          </a:xfrm>
          <a:prstGeom prst="rect">
            <a:avLst/>
          </a:prstGeom>
        </p:spPr>
      </p:pic>
      <p:sp>
        <p:nvSpPr>
          <p:cNvPr id="5" name="矩形 4"/>
          <p:cNvSpPr/>
          <p:nvPr/>
        </p:nvSpPr>
        <p:spPr>
          <a:xfrm>
            <a:off x="5943599" y="2277900"/>
            <a:ext cx="5538651" cy="4283224"/>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altLang="zh-CN" sz="2000" dirty="0" smtClean="0"/>
              <a:t>2008 </a:t>
            </a:r>
            <a:r>
              <a:rPr lang="zh-CN" altLang="en-US" sz="2000" dirty="0"/>
              <a:t>年，</a:t>
            </a:r>
            <a:r>
              <a:rPr lang="en-US" altLang="zh-CN" sz="2000" dirty="0"/>
              <a:t>Fu </a:t>
            </a:r>
            <a:r>
              <a:rPr lang="zh-CN" altLang="en-US" sz="2000" dirty="0"/>
              <a:t>和</a:t>
            </a:r>
            <a:r>
              <a:rPr lang="en-US" altLang="zh-CN" sz="2000" dirty="0"/>
              <a:t>Kane</a:t>
            </a:r>
            <a:r>
              <a:rPr lang="zh-CN" altLang="en-US" sz="2000" dirty="0"/>
              <a:t>提出当拓扑绝缘体与</a:t>
            </a:r>
            <a:r>
              <a:rPr lang="en-US" altLang="zh-CN" sz="2000" dirty="0"/>
              <a:t>s </a:t>
            </a:r>
            <a:r>
              <a:rPr lang="zh-CN" altLang="en-US" sz="2000" dirty="0"/>
              <a:t>波超导体接触时，由于超导邻近效应（</a:t>
            </a:r>
            <a:r>
              <a:rPr lang="en-US" altLang="zh-CN" sz="2000" dirty="0"/>
              <a:t>superconducting proximity effect</a:t>
            </a:r>
            <a:r>
              <a:rPr lang="zh-CN" altLang="en-US" sz="2000" dirty="0"/>
              <a:t>），在二者的界面上会产生一种新的超导态。这种超导态一方面具有拓扑绝缘体表面态电子的手性特征，另一方面又具有超导体电子配对的特性，因此成为无自旋的类</a:t>
            </a:r>
            <a:r>
              <a:rPr lang="en-US" altLang="zh-CN" sz="2000" dirty="0" err="1"/>
              <a:t>px+ipy</a:t>
            </a:r>
            <a:r>
              <a:rPr lang="en-US" altLang="zh-CN" sz="2000" dirty="0"/>
              <a:t> </a:t>
            </a:r>
            <a:r>
              <a:rPr lang="zh-CN" altLang="en-US" sz="2000" dirty="0"/>
              <a:t>超导体，在其磁通芯（</a:t>
            </a:r>
            <a:r>
              <a:rPr lang="en-US" altLang="zh-CN" sz="2000" dirty="0"/>
              <a:t>vortex core</a:t>
            </a:r>
            <a:r>
              <a:rPr lang="zh-CN" altLang="en-US" sz="2000" dirty="0"/>
              <a:t>）处存在</a:t>
            </a:r>
            <a:r>
              <a:rPr lang="en-US" altLang="zh-CN" sz="2000" dirty="0" err="1"/>
              <a:t>Majorana</a:t>
            </a:r>
            <a:r>
              <a:rPr lang="en-US" altLang="zh-CN" sz="2000" dirty="0"/>
              <a:t> </a:t>
            </a:r>
            <a:r>
              <a:rPr lang="zh-CN" altLang="en-US" sz="2000" dirty="0"/>
              <a:t>束缚态</a:t>
            </a:r>
            <a:r>
              <a:rPr lang="zh-CN" altLang="en-US" sz="2000" dirty="0" smtClean="0"/>
              <a:t>。</a:t>
            </a:r>
            <a:endParaRPr lang="en-US" altLang="zh-CN" sz="2000" dirty="0"/>
          </a:p>
          <a:p>
            <a:pPr marL="228600" indent="-228600" algn="just" defTabSz="914400">
              <a:lnSpc>
                <a:spcPct val="120000"/>
              </a:lnSpc>
              <a:spcBef>
                <a:spcPts val="1000"/>
              </a:spcBef>
              <a:buClr>
                <a:schemeClr val="tx1"/>
              </a:buClr>
              <a:buFont typeface="Arial" panose="020B0604020202020204" pitchFamily="34" charset="0"/>
              <a:buChar char="•"/>
            </a:pPr>
            <a:r>
              <a:rPr lang="zh-CN" altLang="en-US" sz="2000" dirty="0" smtClean="0"/>
              <a:t>图示为理论上</a:t>
            </a:r>
            <a:r>
              <a:rPr lang="zh-CN" altLang="en-US" sz="2000" dirty="0"/>
              <a:t>能够实现</a:t>
            </a:r>
            <a:r>
              <a:rPr lang="en-US" altLang="zh-CN" sz="2000" dirty="0" err="1"/>
              <a:t>Majorana</a:t>
            </a:r>
            <a:r>
              <a:rPr lang="zh-CN" altLang="en-US" sz="2000" dirty="0"/>
              <a:t>费米子的超导体和其他材料（拓扑绝缘体、铁磁性材料等）的</a:t>
            </a:r>
            <a:r>
              <a:rPr lang="zh-CN" altLang="en-US" sz="2000" dirty="0" smtClean="0"/>
              <a:t>异质结构。</a:t>
            </a:r>
            <a:endParaRPr lang="en-US" sz="2000" dirty="0"/>
          </a:p>
        </p:txBody>
      </p:sp>
      <p:sp>
        <p:nvSpPr>
          <p:cNvPr id="7" name="标题 1"/>
          <p:cNvSpPr txBox="1">
            <a:spLocks/>
          </p:cNvSpPr>
          <p:nvPr/>
        </p:nvSpPr>
        <p:spPr>
          <a:xfrm>
            <a:off x="899261" y="452751"/>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200" dirty="0" smtClean="0"/>
              <a:t/>
            </a:r>
            <a:br>
              <a:rPr lang="en-US" sz="3200" dirty="0" smtClean="0"/>
            </a:br>
            <a:r>
              <a:rPr lang="en-US" altLang="zh-CN" sz="3200" dirty="0" err="1" smtClean="0">
                <a:latin typeface="Times New Roman" panose="02020603050405020304" pitchFamily="18" charset="0"/>
                <a:cs typeface="Times New Roman" panose="02020603050405020304" pitchFamily="18" charset="0"/>
              </a:rPr>
              <a:t>Majorana</a:t>
            </a:r>
            <a:r>
              <a:rPr lang="zh-CN" altLang="en-US" sz="3200" dirty="0" smtClean="0"/>
              <a:t>费米子和拓扑超导体的理论研究和模型 </a:t>
            </a:r>
            <a:endParaRPr lang="en-US" sz="3200" dirty="0"/>
          </a:p>
        </p:txBody>
      </p:sp>
    </p:spTree>
    <p:extLst>
      <p:ext uri="{BB962C8B-B14F-4D97-AF65-F5344CB8AC3E}">
        <p14:creationId xmlns:p14="http://schemas.microsoft.com/office/powerpoint/2010/main" val="3051430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3"/>
          </p:nvPr>
        </p:nvPicPr>
        <p:blipFill rotWithShape="1">
          <a:blip r:embed="rId2"/>
          <a:srcRect b="1643"/>
          <a:stretch/>
        </p:blipFill>
        <p:spPr>
          <a:xfrm>
            <a:off x="931129" y="1460718"/>
            <a:ext cx="10363200" cy="2224771"/>
          </a:xfrm>
          <a:prstGeom prst="rect">
            <a:avLst/>
          </a:prstGeom>
        </p:spPr>
      </p:pic>
      <p:sp>
        <p:nvSpPr>
          <p:cNvPr id="5" name="矩形 4"/>
          <p:cNvSpPr/>
          <p:nvPr/>
        </p:nvSpPr>
        <p:spPr>
          <a:xfrm>
            <a:off x="696686" y="3745459"/>
            <a:ext cx="10806189" cy="2308324"/>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study the proximity effect between </a:t>
            </a:r>
            <a:r>
              <a:rPr lang="en-US" sz="2000" dirty="0">
                <a:solidFill>
                  <a:srgbClr val="FF0000"/>
                </a:solidFill>
                <a:latin typeface="Times New Roman" panose="02020603050405020304" pitchFamily="18" charset="0"/>
                <a:cs typeface="Times New Roman" panose="02020603050405020304" pitchFamily="18" charset="0"/>
              </a:rPr>
              <a:t>an s-wave superconductor and the surface states of a strong topological insulator</a:t>
            </a:r>
            <a:r>
              <a:rPr lang="en-US" sz="2000" dirty="0">
                <a:latin typeface="Times New Roman" panose="02020603050405020304" pitchFamily="18" charset="0"/>
                <a:cs typeface="Times New Roman" panose="02020603050405020304" pitchFamily="18" charset="0"/>
              </a:rPr>
              <a:t>. The resulting two-dimensional state resembles a </a:t>
            </a:r>
            <a:r>
              <a:rPr lang="en-US" sz="2000" dirty="0" err="1">
                <a:solidFill>
                  <a:srgbClr val="FF0000"/>
                </a:solidFill>
                <a:latin typeface="Times New Roman" panose="02020603050405020304" pitchFamily="18" charset="0"/>
                <a:cs typeface="Times New Roman" panose="02020603050405020304" pitchFamily="18" charset="0"/>
              </a:rPr>
              <a:t>spinless</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px</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ipy</a:t>
            </a:r>
            <a:r>
              <a:rPr lang="en-US" sz="2000" dirty="0">
                <a:solidFill>
                  <a:srgbClr val="FF0000"/>
                </a:solidFill>
                <a:latin typeface="Times New Roman" panose="02020603050405020304" pitchFamily="18" charset="0"/>
                <a:cs typeface="Times New Roman" panose="02020603050405020304" pitchFamily="18" charset="0"/>
              </a:rPr>
              <a:t> superconductor</a:t>
            </a:r>
            <a:r>
              <a:rPr lang="en-US" sz="2000" dirty="0">
                <a:latin typeface="Times New Roman" panose="02020603050405020304" pitchFamily="18" charset="0"/>
                <a:cs typeface="Times New Roman" panose="02020603050405020304" pitchFamily="18" charset="0"/>
              </a:rPr>
              <a:t>, but does not break time reversal symmetry. This state supports</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Majorana</a:t>
            </a:r>
            <a:r>
              <a:rPr lang="en-US" sz="2000" dirty="0">
                <a:solidFill>
                  <a:srgbClr val="FF0000"/>
                </a:solidFill>
                <a:latin typeface="Times New Roman" panose="02020603050405020304" pitchFamily="18" charset="0"/>
                <a:cs typeface="Times New Roman" panose="02020603050405020304" pitchFamily="18" charset="0"/>
              </a:rPr>
              <a:t> bound states at vortices</a:t>
            </a:r>
            <a:r>
              <a:rPr lang="en-US" sz="2000" dirty="0">
                <a:latin typeface="Times New Roman" panose="02020603050405020304" pitchFamily="18" charset="0"/>
                <a:cs typeface="Times New Roman" panose="02020603050405020304" pitchFamily="18" charset="0"/>
              </a:rPr>
              <a:t>. We show that linear junctions between superconductors mediated by the topological insulator form a </a:t>
            </a:r>
            <a:r>
              <a:rPr lang="en-US" sz="2000" dirty="0" err="1">
                <a:latin typeface="Times New Roman" panose="02020603050405020304" pitchFamily="18" charset="0"/>
                <a:cs typeface="Times New Roman" panose="02020603050405020304" pitchFamily="18" charset="0"/>
              </a:rPr>
              <a:t>nonchiral</a:t>
            </a:r>
            <a:r>
              <a:rPr lang="en-US" sz="2000" dirty="0">
                <a:latin typeface="Times New Roman" panose="02020603050405020304" pitchFamily="18" charset="0"/>
                <a:cs typeface="Times New Roman" panose="02020603050405020304" pitchFamily="18" charset="0"/>
              </a:rPr>
              <a:t> one-dimensional wire for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fermions, and that circuits formed from these junctions provide a method for creating, manipulating, and fusing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bound states. </a:t>
            </a:r>
          </a:p>
        </p:txBody>
      </p:sp>
      <p:sp>
        <p:nvSpPr>
          <p:cNvPr id="7" name="标题 1"/>
          <p:cNvSpPr>
            <a:spLocks noGrp="1"/>
          </p:cNvSpPr>
          <p:nvPr>
            <p:ph type="title"/>
          </p:nvPr>
        </p:nvSpPr>
        <p:spPr>
          <a:xfrm>
            <a:off x="913775" y="-55249"/>
            <a:ext cx="10364451" cy="1596177"/>
          </a:xfrm>
        </p:spPr>
        <p:txBody>
          <a:bodyPr>
            <a:normAutofit/>
          </a:bodyPr>
          <a:lstStyle/>
          <a:p>
            <a:r>
              <a:rPr lang="en-US" sz="3200" dirty="0"/>
              <a:t/>
            </a:r>
            <a:br>
              <a:rPr lang="en-US" sz="3200" dirty="0"/>
            </a:br>
            <a:r>
              <a:rPr lang="en-US" altLang="zh-CN" sz="3200" dirty="0" err="1">
                <a:latin typeface="Times New Roman" panose="02020603050405020304" pitchFamily="18" charset="0"/>
                <a:cs typeface="Times New Roman" panose="02020603050405020304" pitchFamily="18" charset="0"/>
              </a:rPr>
              <a:t>Majorana</a:t>
            </a:r>
            <a:r>
              <a:rPr lang="zh-CN" altLang="en-US" sz="3200" dirty="0"/>
              <a:t>费米子和拓扑超导体的理论研究和模型 </a:t>
            </a:r>
            <a:endParaRPr lang="en-US" sz="3200" dirty="0"/>
          </a:p>
        </p:txBody>
      </p:sp>
    </p:spTree>
    <p:extLst>
      <p:ext uri="{BB962C8B-B14F-4D97-AF65-F5344CB8AC3E}">
        <p14:creationId xmlns:p14="http://schemas.microsoft.com/office/powerpoint/2010/main" val="2764125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27371" y="1862288"/>
            <a:ext cx="4524729" cy="2277355"/>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altLang="zh-CN" sz="2000" dirty="0" smtClean="0"/>
              <a:t>2010 </a:t>
            </a:r>
            <a:r>
              <a:rPr lang="zh-CN" altLang="en-US" sz="2000" dirty="0"/>
              <a:t>年，马里兰大学的</a:t>
            </a:r>
            <a:r>
              <a:rPr lang="en-US" altLang="zh-CN" sz="2000" dirty="0"/>
              <a:t>Das </a:t>
            </a:r>
            <a:r>
              <a:rPr lang="en-US" altLang="zh-CN" sz="2000" dirty="0" err="1"/>
              <a:t>Sarma</a:t>
            </a:r>
            <a:r>
              <a:rPr lang="en-US" altLang="zh-CN" sz="2000" dirty="0"/>
              <a:t> </a:t>
            </a:r>
            <a:r>
              <a:rPr lang="zh-CN" altLang="en-US" sz="2000" dirty="0"/>
              <a:t>小组发现拓扑绝缘体在这一模型中并不是必需的，而提出在“铁磁绝缘体 </a:t>
            </a:r>
            <a:r>
              <a:rPr lang="en-US" altLang="zh-CN" sz="2000" dirty="0"/>
              <a:t>+ </a:t>
            </a:r>
            <a:r>
              <a:rPr lang="zh-CN" altLang="en-US" sz="2000" dirty="0"/>
              <a:t>具有强自旋轨道耦合的半导体 </a:t>
            </a:r>
            <a:r>
              <a:rPr lang="en-US" altLang="zh-CN" sz="2000" dirty="0"/>
              <a:t>+ s </a:t>
            </a:r>
            <a:r>
              <a:rPr lang="zh-CN" altLang="en-US" sz="2000" dirty="0"/>
              <a:t>波超导体”的三明治结构中，在磁通芯处同样可以存在</a:t>
            </a:r>
            <a:r>
              <a:rPr lang="en-US" altLang="zh-CN" sz="2000" dirty="0" err="1"/>
              <a:t>Majorana</a:t>
            </a:r>
            <a:r>
              <a:rPr lang="en-US" altLang="zh-CN" sz="2000" dirty="0"/>
              <a:t> </a:t>
            </a:r>
            <a:r>
              <a:rPr lang="zh-CN" altLang="en-US" sz="2000" dirty="0"/>
              <a:t>零束缚态。 </a:t>
            </a:r>
            <a:endParaRPr lang="en-US" sz="2000" dirty="0"/>
          </a:p>
        </p:txBody>
      </p:sp>
      <p:pic>
        <p:nvPicPr>
          <p:cNvPr id="5" name="图片 4"/>
          <p:cNvPicPr>
            <a:picLocks noChangeAspect="1"/>
          </p:cNvPicPr>
          <p:nvPr/>
        </p:nvPicPr>
        <p:blipFill>
          <a:blip r:embed="rId2"/>
          <a:stretch>
            <a:fillRect/>
          </a:stretch>
        </p:blipFill>
        <p:spPr>
          <a:xfrm>
            <a:off x="1122278" y="1862288"/>
            <a:ext cx="5343525" cy="2543175"/>
          </a:xfrm>
          <a:prstGeom prst="rect">
            <a:avLst/>
          </a:prstGeom>
        </p:spPr>
      </p:pic>
      <p:sp>
        <p:nvSpPr>
          <p:cNvPr id="6" name="矩形 5"/>
          <p:cNvSpPr/>
          <p:nvPr/>
        </p:nvSpPr>
        <p:spPr>
          <a:xfrm>
            <a:off x="3962400" y="6457121"/>
            <a:ext cx="8897257" cy="400879"/>
          </a:xfrm>
          <a:prstGeom prst="rect">
            <a:avLst/>
          </a:prstGeom>
        </p:spPr>
        <p:txBody>
          <a:bodyPr wrap="square">
            <a:spAutoFit/>
          </a:bodyPr>
          <a:lstStyle/>
          <a:p>
            <a:pPr marL="228600" indent="-228600" defTabSz="914400">
              <a:lnSpc>
                <a:spcPct val="120000"/>
              </a:lnSpc>
              <a:spcBef>
                <a:spcPts val="1000"/>
              </a:spcBef>
              <a:buClr>
                <a:schemeClr val="tx1"/>
              </a:buClr>
              <a:buFont typeface="Arial" panose="020B0604020202020204" pitchFamily="34" charset="0"/>
              <a:buChar char="•"/>
            </a:pPr>
            <a:r>
              <a:rPr lang="en-US" dirty="0" smtClean="0"/>
              <a:t>Sau </a:t>
            </a:r>
            <a:r>
              <a:rPr lang="en-US" dirty="0"/>
              <a:t>J D, </a:t>
            </a:r>
            <a:r>
              <a:rPr lang="en-US" dirty="0" err="1"/>
              <a:t>Lutchyn</a:t>
            </a:r>
            <a:r>
              <a:rPr lang="en-US" dirty="0"/>
              <a:t> R M, </a:t>
            </a:r>
            <a:r>
              <a:rPr lang="en-US" dirty="0" err="1"/>
              <a:t>Tewari</a:t>
            </a:r>
            <a:r>
              <a:rPr lang="en-US" dirty="0"/>
              <a:t> S, et al. Physical review letters 104(4): 040502.(2010) </a:t>
            </a:r>
          </a:p>
        </p:txBody>
      </p:sp>
      <p:sp>
        <p:nvSpPr>
          <p:cNvPr id="8" name="矩形 7"/>
          <p:cNvSpPr/>
          <p:nvPr/>
        </p:nvSpPr>
        <p:spPr>
          <a:xfrm>
            <a:off x="769257" y="4301206"/>
            <a:ext cx="11248573" cy="2308324"/>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show that a film of a semiconductor in which s-wave superconductivity and Zeeman splitting are induced by the proximity effect, supports zero-energy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fermion modes in the ordinary vortex excitations. Since time-reversal symmetry is explicitly broken, the edge of the film constitutes a chiral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wire. The </a:t>
            </a:r>
            <a:r>
              <a:rPr lang="en-US" sz="2000" dirty="0" err="1">
                <a:latin typeface="Times New Roman" panose="02020603050405020304" pitchFamily="18" charset="0"/>
                <a:cs typeface="Times New Roman" panose="02020603050405020304" pitchFamily="18" charset="0"/>
              </a:rPr>
              <a:t>heterostructure</a:t>
            </a:r>
            <a:r>
              <a:rPr lang="en-US" sz="2000" dirty="0">
                <a:latin typeface="Times New Roman" panose="02020603050405020304" pitchFamily="18" charset="0"/>
                <a:cs typeface="Times New Roman" panose="02020603050405020304" pitchFamily="18" charset="0"/>
              </a:rPr>
              <a:t> we propose—</a:t>
            </a:r>
            <a:r>
              <a:rPr lang="en-US" sz="2000" dirty="0">
                <a:solidFill>
                  <a:srgbClr val="FF0000"/>
                </a:solidFill>
                <a:latin typeface="Times New Roman" panose="02020603050405020304" pitchFamily="18" charset="0"/>
                <a:cs typeface="Times New Roman" panose="02020603050405020304" pitchFamily="18" charset="0"/>
              </a:rPr>
              <a:t>a semiconducting thin film sandwiched between an s-wave superconductor and a </a:t>
            </a:r>
            <a:r>
              <a:rPr lang="en-US" sz="2000" dirty="0" err="1" smtClean="0">
                <a:solidFill>
                  <a:srgbClr val="FF0000"/>
                </a:solidFill>
                <a:latin typeface="Times New Roman" panose="02020603050405020304" pitchFamily="18" charset="0"/>
                <a:cs typeface="Times New Roman" panose="02020603050405020304" pitchFamily="18" charset="0"/>
              </a:rPr>
              <a:t>magntic</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insulator</a:t>
            </a:r>
            <a:r>
              <a:rPr lang="en-US" sz="2000" dirty="0">
                <a:latin typeface="Times New Roman" panose="02020603050405020304" pitchFamily="18" charset="0"/>
                <a:cs typeface="Times New Roman" panose="02020603050405020304" pitchFamily="18" charset="0"/>
              </a:rPr>
              <a:t>—is a generic system which can be used as the platform for topological quantum computation by virtue of the existence of non-Abelian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fermions. </a:t>
            </a:r>
          </a:p>
        </p:txBody>
      </p:sp>
      <p:sp>
        <p:nvSpPr>
          <p:cNvPr id="9" name="标题 1"/>
          <p:cNvSpPr txBox="1">
            <a:spLocks/>
          </p:cNvSpPr>
          <p:nvPr/>
        </p:nvSpPr>
        <p:spPr>
          <a:xfrm>
            <a:off x="913775" y="-55249"/>
            <a:ext cx="10364451"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200" dirty="0" smtClean="0"/>
              <a:t/>
            </a:r>
            <a:br>
              <a:rPr lang="en-US" sz="3200" dirty="0" smtClean="0"/>
            </a:br>
            <a:r>
              <a:rPr lang="en-US" altLang="zh-CN" sz="3200" dirty="0" err="1" smtClean="0">
                <a:latin typeface="Times New Roman" panose="02020603050405020304" pitchFamily="18" charset="0"/>
                <a:cs typeface="Times New Roman" panose="02020603050405020304" pitchFamily="18" charset="0"/>
              </a:rPr>
              <a:t>Majorana</a:t>
            </a:r>
            <a:r>
              <a:rPr lang="zh-CN" altLang="en-US" sz="3200" dirty="0" smtClean="0"/>
              <a:t>费米子和拓扑超导体的理论研究和模型 </a:t>
            </a:r>
            <a:endParaRPr lang="en-US" sz="3200" dirty="0"/>
          </a:p>
        </p:txBody>
      </p:sp>
    </p:spTree>
    <p:extLst>
      <p:ext uri="{BB962C8B-B14F-4D97-AF65-F5344CB8AC3E}">
        <p14:creationId xmlns:p14="http://schemas.microsoft.com/office/powerpoint/2010/main" val="2796069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3775" y="2249714"/>
            <a:ext cx="10364451" cy="1538691"/>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zh-CN" altLang="en-US" sz="2000" dirty="0" smtClean="0"/>
              <a:t>随后</a:t>
            </a:r>
            <a:r>
              <a:rPr lang="en-US" altLang="zh-CN" sz="2000" dirty="0"/>
              <a:t>Das </a:t>
            </a:r>
            <a:r>
              <a:rPr lang="en-US" altLang="zh-CN" sz="2000" dirty="0" err="1"/>
              <a:t>Sarma</a:t>
            </a:r>
            <a:r>
              <a:rPr lang="zh-CN" altLang="en-US" sz="2000" dirty="0"/>
              <a:t>小组提出了一个更容易实现的体系：将一根半导体材料的纳米线放置在</a:t>
            </a:r>
            <a:r>
              <a:rPr lang="en-US" altLang="zh-CN" sz="2000" dirty="0"/>
              <a:t>s </a:t>
            </a:r>
            <a:r>
              <a:rPr lang="zh-CN" altLang="en-US" sz="2000" dirty="0"/>
              <a:t>波超导体之上，邻近效应将在纳米线中诱导出</a:t>
            </a:r>
            <a:r>
              <a:rPr lang="en-US" altLang="zh-CN" sz="2000" dirty="0"/>
              <a:t>p </a:t>
            </a:r>
            <a:r>
              <a:rPr lang="zh-CN" altLang="en-US" sz="2000" dirty="0"/>
              <a:t>波配对，再加上一个平行于纳米线的塞曼磁场来破坏时间反演对称性。当施加的磁场强度和半导体纳米线中的费米能满足一定条件时，纳米线的两端就会出现</a:t>
            </a:r>
            <a:r>
              <a:rPr lang="en-US" altLang="zh-CN" sz="2000" dirty="0" err="1"/>
              <a:t>Majorana</a:t>
            </a:r>
            <a:r>
              <a:rPr lang="zh-CN" altLang="en-US" sz="2000" dirty="0"/>
              <a:t>零束缚态。 </a:t>
            </a:r>
          </a:p>
        </p:txBody>
      </p:sp>
      <p:sp>
        <p:nvSpPr>
          <p:cNvPr id="5" name="标题 1"/>
          <p:cNvSpPr>
            <a:spLocks noGrp="1"/>
          </p:cNvSpPr>
          <p:nvPr>
            <p:ph type="title"/>
          </p:nvPr>
        </p:nvSpPr>
        <p:spPr>
          <a:xfrm>
            <a:off x="913774" y="307608"/>
            <a:ext cx="10364451" cy="1596177"/>
          </a:xfrm>
        </p:spPr>
        <p:txBody>
          <a:bodyPr>
            <a:normAutofit/>
          </a:bodyPr>
          <a:lstStyle/>
          <a:p>
            <a:r>
              <a:rPr lang="en-US" sz="3200" dirty="0"/>
              <a:t/>
            </a:r>
            <a:br>
              <a:rPr lang="en-US" sz="3200" dirty="0"/>
            </a:br>
            <a:r>
              <a:rPr lang="en-US" altLang="zh-CN" sz="3200" dirty="0" err="1">
                <a:latin typeface="Times New Roman" panose="02020603050405020304" pitchFamily="18" charset="0"/>
                <a:cs typeface="Times New Roman" panose="02020603050405020304" pitchFamily="18" charset="0"/>
              </a:rPr>
              <a:t>Majorana</a:t>
            </a:r>
            <a:r>
              <a:rPr lang="zh-CN" altLang="en-US" sz="3200" dirty="0"/>
              <a:t>费米子和拓扑超导体的理论研究和模型 </a:t>
            </a:r>
            <a:endParaRPr lang="en-US" sz="3200" dirty="0"/>
          </a:p>
        </p:txBody>
      </p:sp>
    </p:spTree>
    <p:extLst>
      <p:ext uri="{BB962C8B-B14F-4D97-AF65-F5344CB8AC3E}">
        <p14:creationId xmlns:p14="http://schemas.microsoft.com/office/powerpoint/2010/main" val="3446079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909"/>
          <a:stretch/>
        </p:blipFill>
        <p:spPr>
          <a:xfrm>
            <a:off x="862012" y="1206366"/>
            <a:ext cx="10467975" cy="2491740"/>
          </a:xfrm>
          <a:prstGeom prst="rect">
            <a:avLst/>
          </a:prstGeom>
        </p:spPr>
      </p:pic>
      <p:sp>
        <p:nvSpPr>
          <p:cNvPr id="5" name="矩形 4"/>
          <p:cNvSpPr/>
          <p:nvPr/>
        </p:nvSpPr>
        <p:spPr>
          <a:xfrm>
            <a:off x="182881" y="3554658"/>
            <a:ext cx="11887200" cy="3389839"/>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propose and analyze theoretically an experimental setup for detecting the elusive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particle in </a:t>
            </a:r>
            <a:r>
              <a:rPr lang="en-US" sz="2000" dirty="0">
                <a:solidFill>
                  <a:srgbClr val="FF0000"/>
                </a:solidFill>
                <a:latin typeface="Times New Roman" panose="02020603050405020304" pitchFamily="18" charset="0"/>
                <a:cs typeface="Times New Roman" panose="02020603050405020304" pitchFamily="18" charset="0"/>
              </a:rPr>
              <a:t>semiconductor-superconductor </a:t>
            </a:r>
            <a:r>
              <a:rPr lang="en-US" sz="2000" dirty="0" err="1">
                <a:solidFill>
                  <a:srgbClr val="FF0000"/>
                </a:solidFill>
                <a:latin typeface="Times New Roman" panose="02020603050405020304" pitchFamily="18" charset="0"/>
                <a:cs typeface="Times New Roman" panose="02020603050405020304" pitchFamily="18" charset="0"/>
              </a:rPr>
              <a:t>heterostructures</a:t>
            </a:r>
            <a:r>
              <a:rPr lang="en-US" sz="2000" dirty="0">
                <a:latin typeface="Times New Roman" panose="02020603050405020304" pitchFamily="18" charset="0"/>
                <a:cs typeface="Times New Roman" panose="02020603050405020304" pitchFamily="18" charset="0"/>
              </a:rPr>
              <a:t>. The experimental system consists of one-dimensional semiconductor wire with strong spin-orbit </a:t>
            </a:r>
            <a:r>
              <a:rPr lang="en-US" sz="2000" dirty="0" err="1">
                <a:latin typeface="Times New Roman" panose="02020603050405020304" pitchFamily="18" charset="0"/>
                <a:cs typeface="Times New Roman" panose="02020603050405020304" pitchFamily="18" charset="0"/>
              </a:rPr>
              <a:t>Rashba</a:t>
            </a:r>
            <a:r>
              <a:rPr lang="en-US" sz="2000" dirty="0">
                <a:latin typeface="Times New Roman" panose="02020603050405020304" pitchFamily="18" charset="0"/>
                <a:cs typeface="Times New Roman" panose="02020603050405020304" pitchFamily="18" charset="0"/>
              </a:rPr>
              <a:t> interaction embedded into a superconducting quantum  interference device. We show that the energy spectra of the Andreev bound states at the junction are qualitatively different in topologically trivial (i.e., not containing any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and nontrivial phases  having an even and odd number of crossings at zero energy, respectively. The measurement of the  supercurrent through the junction allows one to discern topologically distinct phases and observe a topological phase transition by simply changing the in-plane magnetic field or the gate voltage. The observation of this phase transition will be a direct demonstration of the existence of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particles. </a:t>
            </a:r>
          </a:p>
        </p:txBody>
      </p:sp>
      <p:sp>
        <p:nvSpPr>
          <p:cNvPr id="6" name="标题 1"/>
          <p:cNvSpPr>
            <a:spLocks noGrp="1"/>
          </p:cNvSpPr>
          <p:nvPr>
            <p:ph type="title"/>
          </p:nvPr>
        </p:nvSpPr>
        <p:spPr>
          <a:xfrm>
            <a:off x="913775" y="-55249"/>
            <a:ext cx="10364451" cy="1596177"/>
          </a:xfrm>
        </p:spPr>
        <p:txBody>
          <a:bodyPr>
            <a:normAutofit/>
          </a:bodyPr>
          <a:lstStyle/>
          <a:p>
            <a:r>
              <a:rPr lang="en-US" sz="3200" dirty="0"/>
              <a:t/>
            </a:r>
            <a:br>
              <a:rPr lang="en-US" sz="3200" dirty="0"/>
            </a:br>
            <a:r>
              <a:rPr lang="en-US" altLang="zh-CN" sz="3200" dirty="0" err="1"/>
              <a:t>Majorana</a:t>
            </a:r>
            <a:r>
              <a:rPr lang="zh-CN" altLang="en-US" sz="3200" dirty="0"/>
              <a:t>费米子和拓扑超导体的理论研究和模型 </a:t>
            </a:r>
            <a:endParaRPr lang="en-US" sz="3200" dirty="0"/>
          </a:p>
        </p:txBody>
      </p:sp>
    </p:spTree>
    <p:extLst>
      <p:ext uri="{BB962C8B-B14F-4D97-AF65-F5344CB8AC3E}">
        <p14:creationId xmlns:p14="http://schemas.microsoft.com/office/powerpoint/2010/main" val="336762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69426" y="1540928"/>
            <a:ext cx="5978195" cy="5021888"/>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This particular </a:t>
            </a:r>
            <a:r>
              <a:rPr lang="en-US" sz="2000" dirty="0" err="1">
                <a:latin typeface="Times New Roman" panose="02020603050405020304" pitchFamily="18" charset="0"/>
                <a:cs typeface="Times New Roman" panose="02020603050405020304" pitchFamily="18" charset="0"/>
              </a:rPr>
              <a:t>heterostructure</a:t>
            </a:r>
            <a:r>
              <a:rPr lang="en-US" sz="2000" dirty="0">
                <a:latin typeface="Times New Roman" panose="02020603050405020304" pitchFamily="18" charset="0"/>
                <a:cs typeface="Times New Roman" panose="02020603050405020304" pitchFamily="18" charset="0"/>
              </a:rPr>
              <a:t> consisting </a:t>
            </a:r>
            <a:r>
              <a:rPr lang="en-US" sz="2000" dirty="0" smtClean="0">
                <a:latin typeface="Times New Roman" panose="02020603050405020304" pitchFamily="18" charset="0"/>
                <a:cs typeface="Times New Roman" panose="02020603050405020304" pitchFamily="18" charset="0"/>
              </a:rPr>
              <a:t>of an ordinary superconductor (e.g., </a:t>
            </a:r>
            <a:r>
              <a:rPr lang="en-US" sz="2000" dirty="0" err="1" smtClean="0">
                <a:latin typeface="Times New Roman" panose="02020603050405020304" pitchFamily="18" charset="0"/>
                <a:cs typeface="Times New Roman" panose="02020603050405020304" pitchFamily="18" charset="0"/>
              </a:rPr>
              <a:t>Nb</a:t>
            </a:r>
            <a:r>
              <a:rPr lang="en-US" sz="2000" dirty="0" smtClean="0">
                <a:latin typeface="Times New Roman" panose="02020603050405020304" pitchFamily="18" charset="0"/>
                <a:cs typeface="Times New Roman" panose="02020603050405020304" pitchFamily="18" charset="0"/>
              </a:rPr>
              <a:t>) and a semiconductor with </a:t>
            </a:r>
            <a:r>
              <a:rPr lang="en-US" sz="2000" dirty="0">
                <a:latin typeface="Times New Roman" panose="02020603050405020304" pitchFamily="18" charset="0"/>
                <a:cs typeface="Times New Roman" panose="02020603050405020304" pitchFamily="18" charset="0"/>
              </a:rPr>
              <a:t>strong </a:t>
            </a:r>
            <a:r>
              <a:rPr lang="en-US" sz="2000" dirty="0" smtClean="0">
                <a:latin typeface="Times New Roman" panose="02020603050405020304" pitchFamily="18" charset="0"/>
                <a:cs typeface="Times New Roman" panose="02020603050405020304" pitchFamily="18" charset="0"/>
              </a:rPr>
              <a:t>spin-</a:t>
            </a:r>
            <a:r>
              <a:rPr lang="en-US" sz="2000" dirty="0" err="1" smtClean="0">
                <a:latin typeface="Times New Roman" panose="02020603050405020304" pitchFamily="18" charset="0"/>
                <a:cs typeface="Times New Roman" panose="02020603050405020304" pitchFamily="18" charset="0"/>
              </a:rPr>
              <a:t>oit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coupling (e.g., </a:t>
            </a:r>
            <a:r>
              <a:rPr lang="en-US" sz="2000" dirty="0" err="1">
                <a:latin typeface="Times New Roman" panose="02020603050405020304" pitchFamily="18" charset="0"/>
                <a:cs typeface="Times New Roman" panose="02020603050405020304" pitchFamily="18" charset="0"/>
              </a:rPr>
              <a:t>InAs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a)Top view of SM/SC </a:t>
            </a:r>
            <a:r>
              <a:rPr lang="en-US" sz="2000" dirty="0" err="1">
                <a:latin typeface="Times New Roman" panose="02020603050405020304" pitchFamily="18" charset="0"/>
                <a:cs typeface="Times New Roman" panose="02020603050405020304" pitchFamily="18" charset="0"/>
              </a:rPr>
              <a:t>heterostructure</a:t>
            </a:r>
            <a:r>
              <a:rPr lang="en-US" sz="2000" dirty="0">
                <a:latin typeface="Times New Roman" panose="02020603050405020304" pitchFamily="18" charset="0"/>
                <a:cs typeface="Times New Roman" panose="02020603050405020304" pitchFamily="18" charset="0"/>
              </a:rPr>
              <a:t> embedded into small-inductance SC loop. (b) Side view of the SM/SC </a:t>
            </a:r>
            <a:r>
              <a:rPr lang="en-US" sz="2000" dirty="0" err="1">
                <a:latin typeface="Times New Roman" panose="02020603050405020304" pitchFamily="18" charset="0"/>
                <a:cs typeface="Times New Roman" panose="02020603050405020304" pitchFamily="18" charset="0"/>
              </a:rPr>
              <a:t>heterostructure</a:t>
            </a:r>
            <a:r>
              <a:rPr lang="en-US" sz="2000" dirty="0">
                <a:latin typeface="Times New Roman" panose="02020603050405020304" pitchFamily="18" charset="0"/>
                <a:cs typeface="Times New Roman" panose="02020603050405020304" pitchFamily="18" charset="0"/>
              </a:rPr>
              <a:t>. The nanowire can be top gated to control chemical potential. Here we assume L&lt;&lt;ξ and L1&gt;&gt;ξ with ξ being the SC coherence length. (c) Proposed readout scheme for the Andreev energy levels. Inductively coupled </a:t>
            </a:r>
            <a:r>
              <a:rPr lang="en-US" sz="2000" dirty="0" err="1">
                <a:latin typeface="Times New Roman" panose="02020603050405020304" pitchFamily="18" charset="0"/>
                <a:cs typeface="Times New Roman" panose="02020603050405020304" pitchFamily="18" charset="0"/>
              </a:rPr>
              <a:t>rf</a:t>
            </a:r>
            <a:r>
              <a:rPr lang="en-US" sz="2000" dirty="0">
                <a:latin typeface="Times New Roman" panose="02020603050405020304" pitchFamily="18" charset="0"/>
                <a:cs typeface="Times New Roman" panose="02020603050405020304" pitchFamily="18" charset="0"/>
              </a:rPr>
              <a:t> -driven tank circuit allows time-resolved measuring of the effective state dependent Josephson inductance </a:t>
            </a:r>
          </a:p>
          <a:p>
            <a:pPr marL="228600" indent="-228600" algn="just" defTabSz="914400">
              <a:lnSpc>
                <a:spcPct val="120000"/>
              </a:lnSpc>
              <a:spcBef>
                <a:spcPts val="1000"/>
              </a:spcBef>
              <a:buClr>
                <a:schemeClr val="tx1"/>
              </a:buClr>
              <a:buFont typeface="Arial" panose="020B0604020202020204" pitchFamily="34" charset="0"/>
              <a:buChar char="•"/>
            </a:pPr>
            <a:endParaRPr lang="en-US" sz="2000" dirty="0"/>
          </a:p>
        </p:txBody>
      </p:sp>
      <p:pic>
        <p:nvPicPr>
          <p:cNvPr id="5" name="图片 4"/>
          <p:cNvPicPr>
            <a:picLocks noChangeAspect="1"/>
          </p:cNvPicPr>
          <p:nvPr/>
        </p:nvPicPr>
        <p:blipFill>
          <a:blip r:embed="rId2"/>
          <a:stretch>
            <a:fillRect/>
          </a:stretch>
        </p:blipFill>
        <p:spPr>
          <a:xfrm>
            <a:off x="301283" y="2171619"/>
            <a:ext cx="5768143" cy="3170406"/>
          </a:xfrm>
          <a:prstGeom prst="rect">
            <a:avLst/>
          </a:prstGeom>
        </p:spPr>
      </p:pic>
      <p:sp>
        <p:nvSpPr>
          <p:cNvPr id="6" name="标题 1"/>
          <p:cNvSpPr>
            <a:spLocks noGrp="1"/>
          </p:cNvSpPr>
          <p:nvPr>
            <p:ph type="title"/>
          </p:nvPr>
        </p:nvSpPr>
        <p:spPr>
          <a:xfrm>
            <a:off x="913775" y="-55249"/>
            <a:ext cx="10364451" cy="1596177"/>
          </a:xfrm>
        </p:spPr>
        <p:txBody>
          <a:bodyPr>
            <a:normAutofit/>
          </a:bodyPr>
          <a:lstStyle/>
          <a:p>
            <a:r>
              <a:rPr lang="en-US" sz="3200" dirty="0"/>
              <a:t/>
            </a:r>
            <a:br>
              <a:rPr lang="en-US" sz="3200" dirty="0"/>
            </a:br>
            <a:r>
              <a:rPr lang="en-US" altLang="zh-CN" sz="3200" dirty="0" err="1">
                <a:latin typeface="Times New Roman" panose="02020603050405020304" pitchFamily="18" charset="0"/>
                <a:cs typeface="Times New Roman" panose="02020603050405020304" pitchFamily="18" charset="0"/>
              </a:rPr>
              <a:t>Majorana</a:t>
            </a:r>
            <a:r>
              <a:rPr lang="zh-CN" altLang="en-US" sz="3200" dirty="0"/>
              <a:t>费米子和拓扑超导体的理论研究和模型 </a:t>
            </a:r>
            <a:endParaRPr lang="en-US" sz="3200" dirty="0"/>
          </a:p>
        </p:txBody>
      </p:sp>
    </p:spTree>
    <p:extLst>
      <p:ext uri="{BB962C8B-B14F-4D97-AF65-F5344CB8AC3E}">
        <p14:creationId xmlns:p14="http://schemas.microsoft.com/office/powerpoint/2010/main" val="233297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1475" y="3800561"/>
            <a:ext cx="11245514" cy="3060068"/>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study </a:t>
            </a:r>
            <a:r>
              <a:rPr lang="en-US" dirty="0">
                <a:solidFill>
                  <a:srgbClr val="FF0000"/>
                </a:solidFill>
                <a:latin typeface="Times New Roman" panose="02020603050405020304" pitchFamily="18" charset="0"/>
                <a:cs typeface="Times New Roman" panose="02020603050405020304" pitchFamily="18" charset="0"/>
              </a:rPr>
              <a:t>multiband semiconducting nanowires </a:t>
            </a:r>
            <a:r>
              <a:rPr lang="en-US" dirty="0">
                <a:latin typeface="Times New Roman" panose="02020603050405020304" pitchFamily="18" charset="0"/>
                <a:cs typeface="Times New Roman" panose="02020603050405020304" pitchFamily="18" charset="0"/>
              </a:rPr>
              <a:t>proximity-coupled with an </a:t>
            </a:r>
            <a:r>
              <a:rPr lang="en-US" dirty="0">
                <a:solidFill>
                  <a:srgbClr val="FF0000"/>
                </a:solidFill>
                <a:latin typeface="Times New Roman" panose="02020603050405020304" pitchFamily="18" charset="0"/>
                <a:cs typeface="Times New Roman" panose="02020603050405020304" pitchFamily="18" charset="0"/>
              </a:rPr>
              <a:t>s-wave superconductor</a:t>
            </a:r>
            <a:r>
              <a:rPr lang="en-US" dirty="0">
                <a:latin typeface="Times New Roman" panose="02020603050405020304" pitchFamily="18" charset="0"/>
                <a:cs typeface="Times New Roman" panose="02020603050405020304" pitchFamily="18" charset="0"/>
              </a:rPr>
              <a:t>. We </a:t>
            </a:r>
            <a:r>
              <a:rPr lang="en-US" dirty="0" smtClean="0">
                <a:latin typeface="Times New Roman" panose="02020603050405020304" pitchFamily="18" charset="0"/>
                <a:cs typeface="Times New Roman" panose="02020603050405020304" pitchFamily="18" charset="0"/>
              </a:rPr>
              <a:t>show </a:t>
            </a:r>
            <a:r>
              <a:rPr lang="en-US" dirty="0">
                <a:latin typeface="Times New Roman" panose="02020603050405020304" pitchFamily="18" charset="0"/>
                <a:cs typeface="Times New Roman" panose="02020603050405020304" pitchFamily="18" charset="0"/>
              </a:rPr>
              <a:t>that, when an odd number of </a:t>
            </a:r>
            <a:r>
              <a:rPr lang="en-US" dirty="0" err="1">
                <a:latin typeface="Times New Roman" panose="02020603050405020304" pitchFamily="18" charset="0"/>
                <a:cs typeface="Times New Roman" panose="02020603050405020304" pitchFamily="18" charset="0"/>
              </a:rPr>
              <a:t>subbands</a:t>
            </a:r>
            <a:r>
              <a:rPr lang="en-US" dirty="0">
                <a:latin typeface="Times New Roman" panose="02020603050405020304" pitchFamily="18" charset="0"/>
                <a:cs typeface="Times New Roman" panose="02020603050405020304" pitchFamily="18" charset="0"/>
              </a:rPr>
              <a:t> are occupied, the system realizes a nontrivial topological </a:t>
            </a:r>
            <a:r>
              <a:rPr lang="en-US" dirty="0" smtClean="0">
                <a:latin typeface="Times New Roman" panose="02020603050405020304" pitchFamily="18" charset="0"/>
                <a:cs typeface="Times New Roman" panose="02020603050405020304" pitchFamily="18" charset="0"/>
              </a:rPr>
              <a:t>state </a:t>
            </a:r>
            <a:r>
              <a:rPr lang="en-US" dirty="0">
                <a:latin typeface="Times New Roman" panose="02020603050405020304" pitchFamily="18" charset="0"/>
                <a:cs typeface="Times New Roman" panose="02020603050405020304" pitchFamily="18" charset="0"/>
              </a:rPr>
              <a:t>supporting </a:t>
            </a:r>
            <a:r>
              <a:rPr lang="en-US" dirty="0" err="1">
                <a:latin typeface="Times New Roman" panose="02020603050405020304" pitchFamily="18" charset="0"/>
                <a:cs typeface="Times New Roman" panose="02020603050405020304" pitchFamily="18" charset="0"/>
              </a:rPr>
              <a:t>Majorana</a:t>
            </a:r>
            <a:r>
              <a:rPr lang="en-US" dirty="0">
                <a:latin typeface="Times New Roman" panose="02020603050405020304" pitchFamily="18" charset="0"/>
                <a:cs typeface="Times New Roman" panose="02020603050405020304" pitchFamily="18" charset="0"/>
              </a:rPr>
              <a:t> modes. We study the topological quantum phase transition in this system and </a:t>
            </a:r>
            <a:r>
              <a:rPr lang="en-US" dirty="0" smtClean="0">
                <a:latin typeface="Times New Roman" panose="02020603050405020304" pitchFamily="18" charset="0"/>
                <a:cs typeface="Times New Roman" panose="02020603050405020304" pitchFamily="18" charset="0"/>
              </a:rPr>
              <a:t>calculate </a:t>
            </a:r>
            <a:r>
              <a:rPr lang="en-US" dirty="0">
                <a:latin typeface="Times New Roman" panose="02020603050405020304" pitchFamily="18" charset="0"/>
                <a:cs typeface="Times New Roman" panose="02020603050405020304" pitchFamily="18" charset="0"/>
              </a:rPr>
              <a:t>the phase diagram as a function of the chemical potential and magnetic field. Our key finding is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multiband occupancy not only lifts the stringent constraint of one-dimensionality but also allows one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have higher carrier density in the nanowire, and as such </a:t>
            </a:r>
            <a:r>
              <a:rPr lang="en-US" dirty="0" err="1">
                <a:latin typeface="Times New Roman" panose="02020603050405020304" pitchFamily="18" charset="0"/>
                <a:cs typeface="Times New Roman" panose="02020603050405020304" pitchFamily="18" charset="0"/>
              </a:rPr>
              <a:t>multisubband</a:t>
            </a:r>
            <a:r>
              <a:rPr lang="en-US" dirty="0">
                <a:latin typeface="Times New Roman" panose="02020603050405020304" pitchFamily="18" charset="0"/>
                <a:cs typeface="Times New Roman" panose="02020603050405020304" pitchFamily="18" charset="0"/>
              </a:rPr>
              <a:t> nanowires are better suited for </a:t>
            </a:r>
            <a:r>
              <a:rPr lang="en-US" dirty="0" smtClean="0">
                <a:latin typeface="Times New Roman" panose="02020603050405020304" pitchFamily="18" charset="0"/>
                <a:cs typeface="Times New Roman" panose="02020603050405020304" pitchFamily="18" charset="0"/>
              </a:rPr>
              <a:t>observing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Majorana</a:t>
            </a:r>
            <a:r>
              <a:rPr lang="en-US" dirty="0">
                <a:latin typeface="Times New Roman" panose="02020603050405020304" pitchFamily="18" charset="0"/>
                <a:cs typeface="Times New Roman" panose="02020603050405020304" pitchFamily="18" charset="0"/>
              </a:rPr>
              <a:t> particle. We study the robustness of the topological phase by including the effects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short- and long-range disorder. We show that there is an optimal regime in the phase diagram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sweet spot’’) where the topological state is to a large extent insensitive to the presence of disorder. </a:t>
            </a:r>
          </a:p>
        </p:txBody>
      </p:sp>
      <p:pic>
        <p:nvPicPr>
          <p:cNvPr id="6" name="图片 5"/>
          <p:cNvPicPr>
            <a:picLocks noChangeAspect="1"/>
          </p:cNvPicPr>
          <p:nvPr/>
        </p:nvPicPr>
        <p:blipFill>
          <a:blip r:embed="rId2"/>
          <a:stretch>
            <a:fillRect/>
          </a:stretch>
        </p:blipFill>
        <p:spPr>
          <a:xfrm>
            <a:off x="993983" y="1047639"/>
            <a:ext cx="10429875" cy="2676525"/>
          </a:xfrm>
          <a:prstGeom prst="rect">
            <a:avLst/>
          </a:prstGeom>
        </p:spPr>
      </p:pic>
      <p:sp>
        <p:nvSpPr>
          <p:cNvPr id="7" name="矩形 6"/>
          <p:cNvSpPr/>
          <p:nvPr/>
        </p:nvSpPr>
        <p:spPr>
          <a:xfrm>
            <a:off x="711201" y="537029"/>
            <a:ext cx="6693512" cy="400110"/>
          </a:xfrm>
          <a:prstGeom prst="rect">
            <a:avLst/>
          </a:prstGeom>
        </p:spPr>
        <p:txBody>
          <a:bodyPr wrap="square">
            <a:spAutoFit/>
          </a:bodyPr>
          <a:lstStyle/>
          <a:p>
            <a:r>
              <a:rPr lang="zh-CN" altLang="en-US" sz="2000" dirty="0">
                <a:latin typeface="+mn-ea"/>
              </a:rPr>
              <a:t>随后， </a:t>
            </a:r>
            <a:r>
              <a:rPr lang="en-US" sz="2000" dirty="0">
                <a:latin typeface="+mn-ea"/>
              </a:rPr>
              <a:t>Das </a:t>
            </a:r>
            <a:r>
              <a:rPr lang="en-US" sz="2000" dirty="0" err="1">
                <a:latin typeface="+mn-ea"/>
              </a:rPr>
              <a:t>Sarma</a:t>
            </a:r>
            <a:r>
              <a:rPr lang="en-US" sz="2000" dirty="0">
                <a:latin typeface="+mn-ea"/>
              </a:rPr>
              <a:t> </a:t>
            </a:r>
            <a:r>
              <a:rPr lang="zh-CN" altLang="en-US" sz="2000" dirty="0">
                <a:latin typeface="+mn-ea"/>
              </a:rPr>
              <a:t>在</a:t>
            </a:r>
            <a:r>
              <a:rPr lang="en-US" altLang="zh-CN" sz="2000" dirty="0">
                <a:latin typeface="+mn-ea"/>
              </a:rPr>
              <a:t>2011</a:t>
            </a:r>
            <a:r>
              <a:rPr lang="zh-CN" altLang="en-US" sz="2000" dirty="0">
                <a:latin typeface="+mn-ea"/>
              </a:rPr>
              <a:t>年又连续提出两种不同模型 </a:t>
            </a:r>
          </a:p>
        </p:txBody>
      </p:sp>
    </p:spTree>
    <p:extLst>
      <p:ext uri="{BB962C8B-B14F-4D97-AF65-F5344CB8AC3E}">
        <p14:creationId xmlns:p14="http://schemas.microsoft.com/office/powerpoint/2010/main" val="597433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85826" y="1155225"/>
            <a:ext cx="10420350" cy="2743200"/>
          </a:xfrm>
          <a:prstGeom prst="rect">
            <a:avLst/>
          </a:prstGeom>
        </p:spPr>
      </p:pic>
      <p:sp>
        <p:nvSpPr>
          <p:cNvPr id="5" name="矩形 4"/>
          <p:cNvSpPr/>
          <p:nvPr/>
        </p:nvSpPr>
        <p:spPr>
          <a:xfrm>
            <a:off x="696686" y="4166203"/>
            <a:ext cx="10609490" cy="2308324"/>
          </a:xfrm>
          <a:prstGeom prst="rect">
            <a:avLst/>
          </a:prstGeom>
        </p:spPr>
        <p:txBody>
          <a:bodyPr wrap="square">
            <a:spAutoFit/>
          </a:bodyPr>
          <a:lstStyle/>
          <a:p>
            <a:pPr marL="228600" indent="-228600" algn="just" defTabSz="914400">
              <a:lnSpc>
                <a:spcPct val="120000"/>
              </a:lnSpc>
              <a:spcBef>
                <a:spcPts val="1000"/>
              </a:spcBef>
              <a:buClr>
                <a:schemeClr val="tx1"/>
              </a:buClr>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Our </a:t>
            </a:r>
            <a:r>
              <a:rPr lang="en-US" sz="2000" dirty="0">
                <a:latin typeface="Times New Roman" panose="02020603050405020304" pitchFamily="18" charset="0"/>
                <a:cs typeface="Times New Roman" panose="02020603050405020304" pitchFamily="18" charset="0"/>
              </a:rPr>
              <a:t>work establishes the realistic likelihood of the existence within laboratory conditions of the non-Abelian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zero-energy mode in spin-orbit interacting </a:t>
            </a:r>
            <a:r>
              <a:rPr lang="en-US" sz="2000" dirty="0">
                <a:solidFill>
                  <a:srgbClr val="FF0000"/>
                </a:solidFill>
                <a:latin typeface="Times New Roman" panose="02020603050405020304" pitchFamily="18" charset="0"/>
                <a:cs typeface="Times New Roman" panose="02020603050405020304" pitchFamily="18" charset="0"/>
              </a:rPr>
              <a:t>SM nanowires proximity-coupled to ordinary SCs</a:t>
            </a:r>
            <a:r>
              <a:rPr lang="en-US" sz="2000" dirty="0">
                <a:latin typeface="Times New Roman" panose="02020603050405020304" pitchFamily="18" charset="0"/>
                <a:cs typeface="Times New Roman" panose="02020603050405020304" pitchFamily="18" charset="0"/>
              </a:rPr>
              <a:t>. We also establish that tunneling spectroscopy is one of the easiest techniques to directly observe the elusive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in realistic solid-state systems. Greater challenges, such as carrying out topological quantum computation, lie ahead once the laboratory existence </a:t>
            </a:r>
            <a:r>
              <a:rPr lang="en-US" sz="2000" dirty="0" smtClean="0">
                <a:latin typeface="Times New Roman" panose="02020603050405020304" pitchFamily="18" charset="0"/>
                <a:cs typeface="Times New Roman" panose="02020603050405020304" pitchFamily="18" charset="0"/>
              </a:rPr>
              <a:t>of </a:t>
            </a: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mode is established experimentally. </a:t>
            </a:r>
          </a:p>
        </p:txBody>
      </p:sp>
    </p:spTree>
    <p:extLst>
      <p:ext uri="{BB962C8B-B14F-4D97-AF65-F5344CB8AC3E}">
        <p14:creationId xmlns:p14="http://schemas.microsoft.com/office/powerpoint/2010/main" val="877730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sz="quarter" idx="13"/>
          </p:nvPr>
        </p:nvSpPr>
        <p:spPr>
          <a:xfrm>
            <a:off x="913775" y="2214694"/>
            <a:ext cx="10363826" cy="3424107"/>
          </a:xfrm>
        </p:spPr>
        <p:txBody>
          <a:bodyPr/>
          <a:lstStyle/>
          <a:p>
            <a:r>
              <a:rPr lang="en-US" altLang="zh-CN" sz="3200" cap="none" dirty="0" smtClean="0">
                <a:latin typeface="Times New Roman" panose="02020603050405020304" pitchFamily="18" charset="0"/>
                <a:cs typeface="Times New Roman" panose="02020603050405020304" pitchFamily="18" charset="0"/>
              </a:rPr>
              <a:t>Brief introduction to some basic concepts</a:t>
            </a:r>
          </a:p>
          <a:p>
            <a:r>
              <a:rPr lang="en-US" altLang="zh-CN" sz="3200" cap="none" dirty="0" smtClean="0">
                <a:latin typeface="Times New Roman" panose="02020603050405020304" pitchFamily="18" charset="0"/>
                <a:cs typeface="Times New Roman" panose="02020603050405020304" pitchFamily="18" charset="0"/>
              </a:rPr>
              <a:t>Theories and Models</a:t>
            </a:r>
          </a:p>
          <a:p>
            <a:r>
              <a:rPr lang="en-US" altLang="zh-CN" sz="3200" cap="none" dirty="0" smtClean="0">
                <a:latin typeface="Times New Roman" panose="02020603050405020304" pitchFamily="18" charset="0"/>
                <a:cs typeface="Times New Roman" panose="02020603050405020304" pitchFamily="18" charset="0"/>
              </a:rPr>
              <a:t>Example</a:t>
            </a:r>
          </a:p>
          <a:p>
            <a:r>
              <a:rPr lang="en-US" altLang="zh-CN" sz="3200" cap="none" dirty="0" smtClean="0">
                <a:latin typeface="Times New Roman" panose="02020603050405020304" pitchFamily="18" charset="0"/>
                <a:cs typeface="Times New Roman" panose="02020603050405020304" pitchFamily="18" charset="0"/>
              </a:rPr>
              <a:t>Summary</a:t>
            </a:r>
          </a:p>
          <a:p>
            <a:endParaRPr lang="en-US" altLang="zh-CN" dirty="0" smtClean="0"/>
          </a:p>
          <a:p>
            <a:endParaRPr lang="en-US" dirty="0"/>
          </a:p>
        </p:txBody>
      </p:sp>
    </p:spTree>
    <p:extLst>
      <p:ext uri="{BB962C8B-B14F-4D97-AF65-F5344CB8AC3E}">
        <p14:creationId xmlns:p14="http://schemas.microsoft.com/office/powerpoint/2010/main" val="2041313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13774" y="3947886"/>
            <a:ext cx="10363826" cy="1843313"/>
          </a:xfrm>
        </p:spPr>
        <p:txBody>
          <a:bodyPr/>
          <a:lstStyle/>
          <a:p>
            <a:endParaRPr lang="zh-CN" altLang="en-US" dirty="0"/>
          </a:p>
          <a:p>
            <a:r>
              <a:rPr lang="en-US" altLang="zh-CN" dirty="0">
                <a:latin typeface="Times New Roman" panose="02020603050405020304" pitchFamily="18" charset="0"/>
                <a:cs typeface="Times New Roman" panose="02020603050405020304" pitchFamily="18" charset="0"/>
              </a:rPr>
              <a:t>2012 </a:t>
            </a:r>
            <a:r>
              <a:rPr lang="zh-CN" altLang="en-US" dirty="0">
                <a:latin typeface="Times New Roman" panose="02020603050405020304" pitchFamily="18" charset="0"/>
                <a:cs typeface="Times New Roman" panose="02020603050405020304" pitchFamily="18" charset="0"/>
              </a:rPr>
              <a:t>年，</a:t>
            </a:r>
            <a:r>
              <a:rPr lang="zh-CN" altLang="en-US" dirty="0" smtClean="0">
                <a:latin typeface="Times New Roman" panose="02020603050405020304" pitchFamily="18" charset="0"/>
                <a:cs typeface="Times New Roman" panose="02020603050405020304" pitchFamily="18" charset="0"/>
              </a:rPr>
              <a:t>荷兰</a:t>
            </a:r>
            <a:r>
              <a:rPr lang="en-US" altLang="zh-CN" cap="none" dirty="0" err="1" smtClean="0">
                <a:latin typeface="Times New Roman" panose="02020603050405020304" pitchFamily="18" charset="0"/>
                <a:cs typeface="Times New Roman" panose="02020603050405020304" pitchFamily="18" charset="0"/>
              </a:rPr>
              <a:t>Kouwenhoven</a:t>
            </a:r>
            <a:r>
              <a:rPr lang="en-US" altLang="zh-CN" dirty="0" smtClean="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小组利用一</a:t>
            </a:r>
            <a:r>
              <a:rPr lang="zh-CN" altLang="en-US" dirty="0" smtClean="0">
                <a:latin typeface="Times New Roman" panose="02020603050405020304" pitchFamily="18" charset="0"/>
                <a:cs typeface="Times New Roman" panose="02020603050405020304" pitchFamily="18" charset="0"/>
              </a:rPr>
              <a:t>维</a:t>
            </a:r>
            <a:r>
              <a:rPr lang="en-US" altLang="zh-CN" cap="none" dirty="0" err="1" smtClean="0">
                <a:latin typeface="Times New Roman" panose="02020603050405020304" pitchFamily="18" charset="0"/>
                <a:cs typeface="Times New Roman" panose="02020603050405020304" pitchFamily="18" charset="0"/>
              </a:rPr>
              <a:t>Insb</a:t>
            </a:r>
            <a:r>
              <a:rPr lang="en-US" altLang="zh-CN" dirty="0" smtClean="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纳米线实现了这一系统，并且探测到零偏压电导峰，而零偏压电导峰正是实验上</a:t>
            </a:r>
            <a:r>
              <a:rPr lang="zh-CN" altLang="en-US" dirty="0" smtClean="0">
                <a:latin typeface="Times New Roman" panose="02020603050405020304" pitchFamily="18" charset="0"/>
                <a:cs typeface="Times New Roman" panose="02020603050405020304" pitchFamily="18" charset="0"/>
              </a:rPr>
              <a:t>寻找</a:t>
            </a:r>
            <a:r>
              <a:rPr lang="en-US" altLang="zh-CN" cap="none" dirty="0" err="1" smtClean="0">
                <a:latin typeface="Times New Roman" panose="02020603050405020304" pitchFamily="18" charset="0"/>
                <a:cs typeface="Times New Roman" panose="02020603050405020304" pitchFamily="18" charset="0"/>
              </a:rPr>
              <a:t>Majorana</a:t>
            </a:r>
            <a:r>
              <a:rPr lang="en-US" altLang="zh-CN" dirty="0" smtClean="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束缚态的一个判据。 </a:t>
            </a:r>
          </a:p>
        </p:txBody>
      </p:sp>
      <p:pic>
        <p:nvPicPr>
          <p:cNvPr id="4" name="图片 3"/>
          <p:cNvPicPr>
            <a:picLocks noChangeAspect="1"/>
          </p:cNvPicPr>
          <p:nvPr/>
        </p:nvPicPr>
        <p:blipFill>
          <a:blip r:embed="rId2"/>
          <a:stretch>
            <a:fillRect/>
          </a:stretch>
        </p:blipFill>
        <p:spPr>
          <a:xfrm>
            <a:off x="2119087" y="1423770"/>
            <a:ext cx="8040914" cy="2322931"/>
          </a:xfrm>
          <a:prstGeom prst="rect">
            <a:avLst/>
          </a:prstGeom>
        </p:spPr>
      </p:pic>
    </p:spTree>
    <p:extLst>
      <p:ext uri="{BB962C8B-B14F-4D97-AF65-F5344CB8AC3E}">
        <p14:creationId xmlns:p14="http://schemas.microsoft.com/office/powerpoint/2010/main" val="3294122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913774" y="3947886"/>
            <a:ext cx="10857312" cy="2910114"/>
          </a:xfrm>
        </p:spPr>
        <p:txBody>
          <a:bodyPr>
            <a:normAutofit fontScale="77500" lnSpcReduction="20000"/>
          </a:bodyPr>
          <a:lstStyle/>
          <a:p>
            <a:endParaRPr lang="zh-CN" altLang="en-US" dirty="0"/>
          </a:p>
          <a:p>
            <a:r>
              <a:rPr lang="zh-CN" altLang="en-US" sz="2400" dirty="0">
                <a:latin typeface="+mn-ea"/>
                <a:cs typeface="Times New Roman" panose="02020603050405020304" pitchFamily="18" charset="0"/>
              </a:rPr>
              <a:t>考虑一个常规导体和一个非拓扑的超导体连起来，我们可以想象：在施加电压比较小的时候，电子不能进入超导体，因为超导体是有能隙的，施加电压不足以越过这个能隙的话电流就被禁止。但是有一种机制叫做</a:t>
            </a:r>
            <a:r>
              <a:rPr lang="en-US" altLang="zh-CN" sz="2400" dirty="0">
                <a:latin typeface="+mn-ea"/>
                <a:cs typeface="Times New Roman" panose="02020603050405020304" pitchFamily="18" charset="0"/>
              </a:rPr>
              <a:t>Andreev Reflection</a:t>
            </a:r>
            <a:r>
              <a:rPr lang="zh-CN" altLang="en-US" sz="2400" dirty="0">
                <a:latin typeface="+mn-ea"/>
                <a:cs typeface="Times New Roman" panose="02020603050405020304" pitchFamily="18" charset="0"/>
              </a:rPr>
              <a:t>，意思是在界面上，从导体处入射一个电子，出射一个空穴，同时在超导体内部有两个电子形成的</a:t>
            </a:r>
            <a:r>
              <a:rPr lang="en-US" altLang="zh-CN" sz="2400" dirty="0">
                <a:latin typeface="+mn-ea"/>
                <a:cs typeface="Times New Roman" panose="02020603050405020304" pitchFamily="18" charset="0"/>
              </a:rPr>
              <a:t>Cooper</a:t>
            </a:r>
            <a:r>
              <a:rPr lang="zh-CN" altLang="en-US" sz="2400" dirty="0">
                <a:latin typeface="+mn-ea"/>
                <a:cs typeface="Times New Roman" panose="02020603050405020304" pitchFamily="18" charset="0"/>
              </a:rPr>
              <a:t>对形成并传播。这种机制是满足能量守恒</a:t>
            </a:r>
            <a:r>
              <a:rPr lang="zh-CN" altLang="en-US" sz="2400" dirty="0" smtClean="0">
                <a:latin typeface="+mn-ea"/>
                <a:cs typeface="Times New Roman" panose="02020603050405020304" pitchFamily="18" charset="0"/>
              </a:rPr>
              <a:t>的。</a:t>
            </a:r>
            <a:endParaRPr lang="en-US" altLang="zh-CN" sz="2400" dirty="0" smtClean="0">
              <a:latin typeface="+mn-ea"/>
              <a:cs typeface="Times New Roman" panose="02020603050405020304" pitchFamily="18" charset="0"/>
            </a:endParaRPr>
          </a:p>
          <a:p>
            <a:r>
              <a:rPr lang="zh-CN" altLang="en-US" sz="2400" dirty="0">
                <a:latin typeface="+mn-ea"/>
                <a:cs typeface="Times New Roman" panose="02020603050405020304" pitchFamily="18" charset="0"/>
              </a:rPr>
              <a:t>现在，把超导体换成拓扑超导体，其边界存在零能激发态</a:t>
            </a:r>
            <a:r>
              <a:rPr lang="en-US" altLang="zh-CN" sz="2400" dirty="0" err="1">
                <a:latin typeface="+mn-ea"/>
                <a:cs typeface="Times New Roman" panose="02020603050405020304" pitchFamily="18" charset="0"/>
              </a:rPr>
              <a:t>Majorana</a:t>
            </a:r>
            <a:r>
              <a:rPr lang="en-US" altLang="zh-CN" sz="2400" dirty="0">
                <a:latin typeface="+mn-ea"/>
                <a:cs typeface="Times New Roman" panose="02020603050405020304" pitchFamily="18" charset="0"/>
              </a:rPr>
              <a:t> Zero Mode</a:t>
            </a:r>
            <a:r>
              <a:rPr lang="zh-CN" altLang="en-US" sz="2400" dirty="0">
                <a:latin typeface="+mn-ea"/>
                <a:cs typeface="Times New Roman" panose="02020603050405020304" pitchFamily="18" charset="0"/>
              </a:rPr>
              <a:t>。由于与导体相连接，我们可以认为它</a:t>
            </a:r>
            <a:r>
              <a:rPr lang="en-US" altLang="zh-CN" sz="2400" dirty="0">
                <a:latin typeface="+mn-ea"/>
                <a:cs typeface="Times New Roman" panose="02020603050405020304" pitchFamily="18" charset="0"/>
              </a:rPr>
              <a:t>『</a:t>
            </a:r>
            <a:r>
              <a:rPr lang="zh-CN" altLang="en-US" sz="2400" dirty="0">
                <a:latin typeface="+mn-ea"/>
                <a:cs typeface="Times New Roman" panose="02020603050405020304" pitchFamily="18" charset="0"/>
              </a:rPr>
              <a:t>波函数渗透到了导体内</a:t>
            </a:r>
            <a:r>
              <a:rPr lang="en-US" altLang="zh-CN" sz="2400" dirty="0">
                <a:latin typeface="+mn-ea"/>
                <a:cs typeface="Times New Roman" panose="02020603050405020304" pitchFamily="18" charset="0"/>
              </a:rPr>
              <a:t>』</a:t>
            </a:r>
            <a:r>
              <a:rPr lang="zh-CN" altLang="en-US" sz="2400" dirty="0">
                <a:latin typeface="+mn-ea"/>
                <a:cs typeface="Times New Roman" panose="02020603050405020304" pitchFamily="18" charset="0"/>
              </a:rPr>
              <a:t>。在零偏压的时候，这个零能激发态与零偏压下的入射电子（其实这个概念有点模糊，就这么理解吧）共振，会出现一个电导极大，就成为零偏压电导峰</a:t>
            </a:r>
            <a:r>
              <a:rPr lang="zh-CN" altLang="en-US" sz="2400" dirty="0" smtClean="0">
                <a:latin typeface="+mn-ea"/>
                <a:cs typeface="Times New Roman" panose="02020603050405020304" pitchFamily="18" charset="0"/>
              </a:rPr>
              <a:t>。</a:t>
            </a:r>
            <a:endParaRPr lang="zh-CN" altLang="en-US" sz="2400" dirty="0">
              <a:latin typeface="+mn-ea"/>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3479572" y="496844"/>
            <a:ext cx="4895171" cy="3451042"/>
          </a:xfrm>
          <a:prstGeom prst="rect">
            <a:avLst/>
          </a:prstGeom>
        </p:spPr>
      </p:pic>
    </p:spTree>
    <p:extLst>
      <p:ext uri="{BB962C8B-B14F-4D97-AF65-F5344CB8AC3E}">
        <p14:creationId xmlns:p14="http://schemas.microsoft.com/office/powerpoint/2010/main" val="226556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7782150" y="856344"/>
            <a:ext cx="4003450" cy="5733142"/>
          </a:xfrm>
        </p:spPr>
        <p:txBody>
          <a:bodyPr>
            <a:normAutofit fontScale="92500" lnSpcReduction="20000"/>
          </a:bodyPr>
          <a:lstStyle/>
          <a:p>
            <a:r>
              <a:rPr lang="en-US" altLang="zh-CN" cap="none" dirty="0" smtClean="0">
                <a:latin typeface="Times New Roman" panose="02020603050405020304" pitchFamily="18" charset="0"/>
                <a:cs typeface="Times New Roman" panose="02020603050405020304" pitchFamily="18" charset="0"/>
              </a:rPr>
              <a:t>Gate-voltage dependence. (A) A 2D color plot of di/dv versus V and voltage on gate 2 at 175 </a:t>
            </a:r>
            <a:r>
              <a:rPr lang="en-US" altLang="zh-CN" cap="none" dirty="0" err="1" smtClean="0">
                <a:latin typeface="Times New Roman" panose="02020603050405020304" pitchFamily="18" charset="0"/>
                <a:cs typeface="Times New Roman" panose="02020603050405020304" pitchFamily="18" charset="0"/>
              </a:rPr>
              <a:t>mt</a:t>
            </a:r>
            <a:r>
              <a:rPr lang="en-US" altLang="zh-CN" cap="none" dirty="0" smtClean="0">
                <a:latin typeface="Times New Roman" panose="02020603050405020304" pitchFamily="18" charset="0"/>
                <a:cs typeface="Times New Roman" panose="02020603050405020304" pitchFamily="18" charset="0"/>
              </a:rPr>
              <a:t> and 60 mk. Andreev bound states cross through zero bias, near –5 V (yellow dotted lines). The ZBP is visible from –10 to ~5 V. Split peaks are observed in the range of 7.5 to 10 V . in (B) and (C), </a:t>
            </a:r>
            <a:r>
              <a:rPr lang="en-US" altLang="zh-CN" cap="none" dirty="0" err="1" smtClean="0">
                <a:latin typeface="Times New Roman" panose="02020603050405020304" pitchFamily="18" charset="0"/>
                <a:cs typeface="Times New Roman" panose="02020603050405020304" pitchFamily="18" charset="0"/>
              </a:rPr>
              <a:t>comparition</a:t>
            </a:r>
            <a:r>
              <a:rPr lang="en-US" altLang="zh-CN" cap="none" dirty="0" smtClean="0">
                <a:latin typeface="Times New Roman" panose="02020603050405020304" pitchFamily="18" charset="0"/>
                <a:cs typeface="Times New Roman" panose="02020603050405020304" pitchFamily="18" charset="0"/>
              </a:rPr>
              <a:t> voltage sweeps on gate 4 for 0 and 200 </a:t>
            </a:r>
            <a:r>
              <a:rPr lang="en-US" altLang="zh-CN" cap="none" dirty="0" err="1" smtClean="0">
                <a:latin typeface="Times New Roman" panose="02020603050405020304" pitchFamily="18" charset="0"/>
                <a:cs typeface="Times New Roman" panose="02020603050405020304" pitchFamily="18" charset="0"/>
              </a:rPr>
              <a:t>mt</a:t>
            </a:r>
            <a:r>
              <a:rPr lang="en-US" altLang="zh-CN" cap="none" dirty="0" smtClean="0">
                <a:latin typeface="Times New Roman" panose="02020603050405020304" pitchFamily="18" charset="0"/>
                <a:cs typeface="Times New Roman" panose="02020603050405020304" pitchFamily="18" charset="0"/>
              </a:rPr>
              <a:t> with the ZBP absent and present, respectively. Temperature is 50 mk. (D) temperature dependence. Di/dv versus V at 150 </a:t>
            </a:r>
            <a:r>
              <a:rPr lang="en-US" altLang="zh-CN" cap="none" dirty="0" err="1" smtClean="0">
                <a:latin typeface="Times New Roman" panose="02020603050405020304" pitchFamily="18" charset="0"/>
                <a:cs typeface="Times New Roman" panose="02020603050405020304" pitchFamily="18" charset="0"/>
              </a:rPr>
              <a:t>mt.</a:t>
            </a:r>
            <a:r>
              <a:rPr lang="en-US" altLang="zh-CN" cap="none" dirty="0" smtClean="0">
                <a:latin typeface="Times New Roman" panose="02020603050405020304" pitchFamily="18" charset="0"/>
                <a:cs typeface="Times New Roman" panose="02020603050405020304" pitchFamily="18" charset="0"/>
              </a:rPr>
              <a:t> Traces have an offset for clarity (except for the lowest trace) and are taken at different temperatures (from bottom to top: 60, 100, 125, 150, 175, 200, 225, 250, and 300 </a:t>
            </a:r>
            <a:r>
              <a:rPr lang="en-US" altLang="zh-CN" cap="none" dirty="0" err="1" smtClean="0">
                <a:latin typeface="Times New Roman" panose="02020603050405020304" pitchFamily="18" charset="0"/>
                <a:cs typeface="Times New Roman" panose="02020603050405020304" pitchFamily="18" charset="0"/>
              </a:rPr>
              <a:t>mk</a:t>
            </a:r>
            <a:endParaRPr lang="zh-CN" altLang="en-US" cap="none"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486101" y="856344"/>
            <a:ext cx="7296049" cy="5011835"/>
          </a:xfrm>
          <a:prstGeom prst="rect">
            <a:avLst/>
          </a:prstGeom>
        </p:spPr>
      </p:pic>
    </p:spTree>
    <p:extLst>
      <p:ext uri="{BB962C8B-B14F-4D97-AF65-F5344CB8AC3E}">
        <p14:creationId xmlns:p14="http://schemas.microsoft.com/office/powerpoint/2010/main" val="2028223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anose="02020603050405020304" pitchFamily="18" charset="0"/>
                <a:cs typeface="Times New Roman" panose="02020603050405020304" pitchFamily="18" charset="0"/>
              </a:rPr>
              <a:t>ExperimenT</a:t>
            </a:r>
            <a:endParaRPr lang="en-US" dirty="0"/>
          </a:p>
        </p:txBody>
      </p:sp>
      <p:sp>
        <p:nvSpPr>
          <p:cNvPr id="3" name="内容占位符 2"/>
          <p:cNvSpPr>
            <a:spLocks noGrp="1"/>
          </p:cNvSpPr>
          <p:nvPr>
            <p:ph sz="quarter" idx="13"/>
          </p:nvPr>
        </p:nvSpPr>
        <p:spPr>
          <a:xfrm>
            <a:off x="913775" y="2004235"/>
            <a:ext cx="10363826" cy="3424107"/>
          </a:xfrm>
        </p:spPr>
        <p:txBody>
          <a:bodyPr/>
          <a:lstStyle/>
          <a:p>
            <a:endParaRPr lang="zh-CN" altLang="en-US" dirty="0"/>
          </a:p>
          <a:p>
            <a:r>
              <a:rPr lang="en-US" altLang="zh-CN" sz="2800" cap="none" dirty="0" smtClean="0">
                <a:latin typeface="Times New Roman" panose="02020603050405020304" pitchFamily="18" charset="0"/>
                <a:cs typeface="Times New Roman" panose="02020603050405020304" pitchFamily="18" charset="0"/>
              </a:rPr>
              <a:t>CuxBi2se3</a:t>
            </a:r>
          </a:p>
          <a:p>
            <a:r>
              <a:rPr lang="en-US" altLang="zh-CN" sz="2800" cap="none" dirty="0" err="1" smtClean="0">
                <a:latin typeface="Times New Roman" panose="02020603050405020304" pitchFamily="18" charset="0"/>
                <a:cs typeface="Times New Roman" panose="02020603050405020304" pitchFamily="18" charset="0"/>
              </a:rPr>
              <a:t>FeSe</a:t>
            </a:r>
            <a:endParaRPr lang="en-US" altLang="zh-CN" sz="2800" cap="none" dirty="0" smtClean="0">
              <a:latin typeface="Times New Roman" panose="02020603050405020304" pitchFamily="18" charset="0"/>
              <a:cs typeface="Times New Roman" panose="02020603050405020304" pitchFamily="18" charset="0"/>
            </a:endParaRPr>
          </a:p>
          <a:p>
            <a:r>
              <a:rPr lang="en-US" altLang="zh-CN" sz="2800" cap="none" dirty="0" err="1" smtClean="0">
                <a:latin typeface="Times New Roman" panose="02020603050405020304" pitchFamily="18" charset="0"/>
                <a:cs typeface="Times New Roman" panose="02020603050405020304" pitchFamily="18" charset="0"/>
              </a:rPr>
              <a:t>FeTeSe</a:t>
            </a: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531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27076" y="4627906"/>
            <a:ext cx="10555323" cy="1938992"/>
          </a:xfrm>
          <a:prstGeom prst="rect">
            <a:avLst/>
          </a:prstGeom>
        </p:spPr>
        <p:txBody>
          <a:bodyPr wrap="square">
            <a:spAutoFit/>
          </a:bodyPr>
          <a:lstStyle/>
          <a:p>
            <a:pPr marL="228600" indent="-228600" defTabSz="914400">
              <a:lnSpc>
                <a:spcPct val="120000"/>
              </a:lnSpc>
              <a:spcBef>
                <a:spcPts val="1000"/>
              </a:spcBef>
              <a:buClr>
                <a:schemeClr val="tx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Bi2Se3 is one of a handful of known topological insulators. Here we show that copper intercalation in the van der Waals gaps between the Bi2Se3 layers, yielding an electron concentration of ≈2 </a:t>
            </a:r>
            <a:r>
              <a:rPr lang="zh-CN" altLang="en-US"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cm-3, results in </a:t>
            </a:r>
            <a:r>
              <a:rPr lang="en-US" sz="2000" dirty="0">
                <a:solidFill>
                  <a:srgbClr val="FF0000"/>
                </a:solidFill>
                <a:latin typeface="Times New Roman" panose="02020603050405020304" pitchFamily="18" charset="0"/>
                <a:cs typeface="Times New Roman" panose="02020603050405020304" pitchFamily="18" charset="0"/>
              </a:rPr>
              <a:t>superconductivity at 3.8 K in CuxBi2Se3 </a:t>
            </a:r>
            <a:r>
              <a:rPr lang="en-US" sz="2000" dirty="0">
                <a:latin typeface="Times New Roman" panose="02020603050405020304" pitchFamily="18" charset="0"/>
                <a:cs typeface="Times New Roman" panose="02020603050405020304" pitchFamily="18" charset="0"/>
              </a:rPr>
              <a:t>for </a:t>
            </a:r>
            <a:r>
              <a:rPr lang="en-US" sz="2000" dirty="0" smtClean="0">
                <a:latin typeface="Times New Roman" panose="02020603050405020304" pitchFamily="18" charset="0"/>
                <a:cs typeface="Times New Roman" panose="02020603050405020304" pitchFamily="18" charset="0"/>
              </a:rPr>
              <a:t>0.12</a:t>
            </a:r>
            <a:r>
              <a:rPr lang="en-US" altLang="zh-CN" sz="2000" dirty="0">
                <a:latin typeface="Times New Roman" panose="02020603050405020304" pitchFamily="18" charset="0"/>
                <a:cs typeface="Times New Roman" panose="02020603050405020304" pitchFamily="18" charset="0"/>
              </a:rPr>
              <a:t> &lt; </a:t>
            </a:r>
            <a:r>
              <a:rPr lang="en-US" sz="2000" dirty="0" smtClean="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&lt; 0.15. This demonstrates that Cooper pairing is possible in Bi2Se3 at accessible temperatures, with implications for studying the physics of topological insulators and potential devices.</a:t>
            </a:r>
          </a:p>
        </p:txBody>
      </p:sp>
      <p:sp>
        <p:nvSpPr>
          <p:cNvPr id="2" name="文本框 1"/>
          <p:cNvSpPr txBox="1"/>
          <p:nvPr/>
        </p:nvSpPr>
        <p:spPr>
          <a:xfrm>
            <a:off x="1561481" y="217652"/>
            <a:ext cx="8424348" cy="1200329"/>
          </a:xfrm>
          <a:prstGeom prst="rect">
            <a:avLst/>
          </a:prstGeom>
          <a:noFill/>
        </p:spPr>
        <p:txBody>
          <a:bodyPr wrap="square" rtlCol="0">
            <a:spAutoFit/>
          </a:bodyPr>
          <a:lstStyle/>
          <a:p>
            <a:endParaRPr lang="zh-CN" altLang="en-US" sz="3600" dirty="0"/>
          </a:p>
          <a:p>
            <a:r>
              <a:rPr lang="en-US" altLang="zh-CN" sz="3600" b="1" dirty="0"/>
              <a:t>CuxBi2Se3</a:t>
            </a:r>
            <a:r>
              <a:rPr lang="zh-CN" altLang="en-US" sz="3600" dirty="0"/>
              <a:t>材料的研究工作 </a:t>
            </a:r>
            <a:endParaRPr lang="zh-CN" altLang="en-US" sz="36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910771" y="1417981"/>
            <a:ext cx="10515600" cy="3209925"/>
          </a:xfrm>
          <a:prstGeom prst="rect">
            <a:avLst/>
          </a:prstGeom>
        </p:spPr>
      </p:pic>
    </p:spTree>
    <p:extLst>
      <p:ext uri="{BB962C8B-B14F-4D97-AF65-F5344CB8AC3E}">
        <p14:creationId xmlns:p14="http://schemas.microsoft.com/office/powerpoint/2010/main" val="268478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60210" y="1534658"/>
            <a:ext cx="6799561" cy="4780796"/>
          </a:xfrm>
          <a:prstGeom prst="rect">
            <a:avLst/>
          </a:prstGeom>
        </p:spPr>
        <p:txBody>
          <a:bodyPr wrap="square">
            <a:spAutoFit/>
          </a:bodyPr>
          <a:lstStyle/>
          <a:p>
            <a:pPr marL="228600" indent="-228600" defTabSz="914400">
              <a:lnSpc>
                <a:spcPct val="120000"/>
              </a:lnSpc>
              <a:spcBef>
                <a:spcPts val="1000"/>
              </a:spcBef>
              <a:buClr>
                <a:schemeClr val="tx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temperature dependent </a:t>
            </a:r>
            <a:r>
              <a:rPr lang="en-US" sz="2000" dirty="0" smtClean="0">
                <a:latin typeface="Times New Roman" panose="02020603050405020304" pitchFamily="18" charset="0"/>
                <a:cs typeface="Times New Roman" panose="02020603050405020304" pitchFamily="18" charset="0"/>
              </a:rPr>
              <a:t>magnetization of </a:t>
            </a:r>
            <a:r>
              <a:rPr lang="en-US" sz="2000" dirty="0">
                <a:latin typeface="Times New Roman" panose="02020603050405020304" pitchFamily="18" charset="0"/>
                <a:cs typeface="Times New Roman" panose="02020603050405020304" pitchFamily="18" charset="0"/>
              </a:rPr>
              <a:t>a single crystal of Cu0.12Bi2Se3 shows a superconducting transition Tc≈3.8 K in zero field cooled (ZFC) and field </a:t>
            </a:r>
            <a:r>
              <a:rPr lang="en-US" sz="2000" dirty="0" smtClean="0">
                <a:latin typeface="Times New Roman" panose="02020603050405020304" pitchFamily="18" charset="0"/>
                <a:cs typeface="Times New Roman" panose="02020603050405020304" pitchFamily="18" charset="0"/>
              </a:rPr>
              <a:t>cooled (FC</a:t>
            </a:r>
            <a:r>
              <a:rPr lang="en-US" sz="2000" dirty="0">
                <a:latin typeface="Times New Roman" panose="02020603050405020304" pitchFamily="18" charset="0"/>
                <a:cs typeface="Times New Roman" panose="02020603050405020304" pitchFamily="18" charset="0"/>
              </a:rPr>
              <a:t>) measurements.</a:t>
            </a:r>
          </a:p>
          <a:p>
            <a:pPr marL="228600" indent="-228600" defTabSz="914400">
              <a:lnSpc>
                <a:spcPct val="120000"/>
              </a:lnSpc>
              <a:spcBef>
                <a:spcPts val="1000"/>
              </a:spcBef>
              <a:buClr>
                <a:schemeClr val="tx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Upper inset: superconductivity occurs </a:t>
            </a:r>
            <a:r>
              <a:rPr lang="en-US" sz="2000" dirty="0" smtClean="0">
                <a:latin typeface="Times New Roman" panose="02020603050405020304" pitchFamily="18" charset="0"/>
                <a:cs typeface="Times New Roman" panose="02020603050405020304" pitchFamily="18" charset="0"/>
              </a:rPr>
              <a:t>only in </a:t>
            </a:r>
            <a:r>
              <a:rPr lang="en-US" sz="2000" dirty="0">
                <a:latin typeface="Times New Roman" panose="02020603050405020304" pitchFamily="18" charset="0"/>
                <a:cs typeface="Times New Roman" panose="02020603050405020304" pitchFamily="18" charset="0"/>
              </a:rPr>
              <a:t>a narrow window of x in CuxBi2Se3. Superconductivity is not found for x&lt; 0.1 and x &gt; 0.3, or in Bi2xCuxSe3, </a:t>
            </a:r>
            <a:r>
              <a:rPr lang="en-US" sz="2000" dirty="0" smtClean="0">
                <a:latin typeface="Times New Roman" panose="02020603050405020304" pitchFamily="18" charset="0"/>
                <a:cs typeface="Times New Roman" panose="02020603050405020304" pitchFamily="18" charset="0"/>
              </a:rPr>
              <a:t>Cu2Se, CuBi3Se5</a:t>
            </a:r>
            <a:r>
              <a:rPr lang="en-US" sz="2000" dirty="0">
                <a:latin typeface="Times New Roman" panose="02020603050405020304" pitchFamily="18" charset="0"/>
                <a:cs typeface="Times New Roman" panose="02020603050405020304" pitchFamily="18" charset="0"/>
              </a:rPr>
              <a:t>, BiCuSe2, and BiCu3Se3 (data labeled in inset as ‘‘Bi1.9Cu0.1Se3 and others’’).</a:t>
            </a:r>
          </a:p>
          <a:p>
            <a:pPr marL="228600" indent="-228600" defTabSz="914400">
              <a:lnSpc>
                <a:spcPct val="120000"/>
              </a:lnSpc>
              <a:spcBef>
                <a:spcPts val="1000"/>
              </a:spcBef>
              <a:buClr>
                <a:schemeClr val="tx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Lower inset: temperature </a:t>
            </a:r>
            <a:r>
              <a:rPr lang="en-US" sz="2000" dirty="0" smtClean="0">
                <a:latin typeface="Times New Roman" panose="02020603050405020304" pitchFamily="18" charset="0"/>
                <a:cs typeface="Times New Roman" panose="02020603050405020304" pitchFamily="18" charset="0"/>
              </a:rPr>
              <a:t>dependence of </a:t>
            </a:r>
            <a:r>
              <a:rPr lang="en-US" sz="2000" dirty="0">
                <a:latin typeface="Times New Roman" panose="02020603050405020304" pitchFamily="18" charset="0"/>
                <a:cs typeface="Times New Roman" panose="02020603050405020304" pitchFamily="18" charset="0"/>
              </a:rPr>
              <a:t>the superconducting upper critical field, Hc2(T) of Cu0.12Bi2Se3 for the magnetic field applied parallel to the </a:t>
            </a:r>
            <a:r>
              <a:rPr lang="en-US" sz="2000" dirty="0" err="1" smtClean="0">
                <a:latin typeface="Times New Roman" panose="02020603050405020304" pitchFamily="18" charset="0"/>
                <a:cs typeface="Times New Roman" panose="02020603050405020304" pitchFamily="18" charset="0"/>
              </a:rPr>
              <a:t>caxis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parallel to the ab plane.</a:t>
            </a:r>
          </a:p>
        </p:txBody>
      </p:sp>
      <p:sp>
        <p:nvSpPr>
          <p:cNvPr id="7" name="矩形 6"/>
          <p:cNvSpPr/>
          <p:nvPr/>
        </p:nvSpPr>
        <p:spPr>
          <a:xfrm>
            <a:off x="9163147" y="6425754"/>
            <a:ext cx="2419252" cy="369332"/>
          </a:xfrm>
          <a:prstGeom prst="rect">
            <a:avLst/>
          </a:prstGeom>
        </p:spPr>
        <p:txBody>
          <a:bodyPr wrap="none">
            <a:spAutoFit/>
          </a:bodyPr>
          <a:lstStyle/>
          <a:p>
            <a:r>
              <a:rPr lang="en-US" kern="0" dirty="0">
                <a:solidFill>
                  <a:srgbClr val="231F20"/>
                </a:solidFill>
                <a:latin typeface="Calibri" panose="020F0502020204030204" pitchFamily="34" charset="0"/>
                <a:ea typeface="宋体" panose="02010600030101010101" pitchFamily="2" charset="-122"/>
                <a:cs typeface="Times New Roman" panose="02020603050405020304" pitchFamily="18" charset="0"/>
              </a:rPr>
              <a:t>PRL 107, 217001 (2011)</a:t>
            </a:r>
            <a:endParaRPr lang="en-US" dirty="0"/>
          </a:p>
        </p:txBody>
      </p:sp>
      <p:sp>
        <p:nvSpPr>
          <p:cNvPr id="2" name="文本框 1"/>
          <p:cNvSpPr txBox="1"/>
          <p:nvPr/>
        </p:nvSpPr>
        <p:spPr>
          <a:xfrm>
            <a:off x="1561481" y="217652"/>
            <a:ext cx="8424348" cy="1200329"/>
          </a:xfrm>
          <a:prstGeom prst="rect">
            <a:avLst/>
          </a:prstGeom>
          <a:noFill/>
        </p:spPr>
        <p:txBody>
          <a:bodyPr wrap="square" rtlCol="0">
            <a:spAutoFit/>
          </a:bodyPr>
          <a:lstStyle/>
          <a:p>
            <a:endParaRPr lang="zh-CN" altLang="en-US" sz="3600" dirty="0"/>
          </a:p>
          <a:p>
            <a:r>
              <a:rPr lang="en-US" altLang="zh-CN" sz="3600" b="1" dirty="0"/>
              <a:t>CuxBi2Se3</a:t>
            </a:r>
            <a:r>
              <a:rPr lang="zh-CN" altLang="en-US" sz="3600" dirty="0"/>
              <a:t>材料的研究工作 </a:t>
            </a:r>
            <a:endParaRPr lang="zh-CN" altLang="en-US" sz="36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885144" y="1534658"/>
            <a:ext cx="3629025" cy="4543425"/>
          </a:xfrm>
          <a:prstGeom prst="rect">
            <a:avLst/>
          </a:prstGeom>
        </p:spPr>
      </p:pic>
    </p:spTree>
    <p:extLst>
      <p:ext uri="{BB962C8B-B14F-4D97-AF65-F5344CB8AC3E}">
        <p14:creationId xmlns:p14="http://schemas.microsoft.com/office/powerpoint/2010/main" val="3060473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289420"/>
            <a:ext cx="12395199" cy="2677656"/>
          </a:xfrm>
          <a:prstGeom prst="rect">
            <a:avLst/>
          </a:prstGeom>
        </p:spPr>
        <p:txBody>
          <a:bodyPr wrap="square">
            <a:spAutoFit/>
          </a:bodyPr>
          <a:lstStyle/>
          <a:p>
            <a:pPr marL="228600" indent="-228600" defTabSz="914400">
              <a:lnSpc>
                <a:spcPct val="120000"/>
              </a:lnSpc>
              <a:spcBef>
                <a:spcPts val="1000"/>
              </a:spcBef>
              <a:buClr>
                <a:schemeClr val="tx1"/>
              </a:buClr>
              <a:buFont typeface="Arial" panose="020B0604020202020204" pitchFamily="34" charset="0"/>
              <a:buChar char="•"/>
            </a:pPr>
            <a:r>
              <a:rPr lang="en-US" sz="2000" dirty="0">
                <a:solidFill>
                  <a:srgbClr val="FF0000"/>
                </a:solidFill>
                <a:latin typeface="Times New Roman" panose="02020603050405020304" pitchFamily="18" charset="0"/>
                <a:cs typeface="Times New Roman" panose="02020603050405020304" pitchFamily="18" charset="0"/>
              </a:rPr>
              <a:t>Band topology </a:t>
            </a:r>
            <a:r>
              <a:rPr lang="en-US" sz="2000" dirty="0">
                <a:latin typeface="Times New Roman" panose="02020603050405020304" pitchFamily="18" charset="0"/>
                <a:cs typeface="Times New Roman" panose="02020603050405020304" pitchFamily="18" charset="0"/>
              </a:rPr>
              <a:t>at the superconducting composition. </a:t>
            </a:r>
            <a:r>
              <a:rPr lang="en-US" sz="2000" dirty="0" err="1">
                <a:latin typeface="Times New Roman" panose="02020603050405020304" pitchFamily="18" charset="0"/>
                <a:cs typeface="Times New Roman" panose="02020603050405020304" pitchFamily="18" charset="0"/>
              </a:rPr>
              <a:t>a,b</a:t>
            </a:r>
            <a:r>
              <a:rPr lang="en-US" sz="2000" dirty="0">
                <a:latin typeface="Times New Roman" panose="02020603050405020304" pitchFamily="18" charset="0"/>
                <a:cs typeface="Times New Roman" panose="02020603050405020304" pitchFamily="18" charset="0"/>
              </a:rPr>
              <a:t>, Momentum dependence of the bulk and surface conduction bands in superconducting Cu0.12Bi2Se3 measured with low-energy (9.75 eV) photons for enhanced bulk sensitivity. c, Dispersion along the z axis, examined by varying incident photon energy. d, Bulk and surface bands remain separate at intermediate </a:t>
            </a:r>
            <a:r>
              <a:rPr lang="en-US" sz="2000" dirty="0" err="1">
                <a:latin typeface="Times New Roman" panose="02020603050405020304" pitchFamily="18" charset="0"/>
                <a:cs typeface="Times New Roman" panose="02020603050405020304" pitchFamily="18" charset="0"/>
              </a:rPr>
              <a:t>kz</a:t>
            </a:r>
            <a:r>
              <a:rPr lang="en-US" sz="2000" dirty="0">
                <a:latin typeface="Times New Roman" panose="02020603050405020304" pitchFamily="18" charset="0"/>
                <a:cs typeface="Times New Roman" panose="02020603050405020304" pitchFamily="18" charset="0"/>
              </a:rPr>
              <a:t> values. </a:t>
            </a:r>
            <a:r>
              <a:rPr lang="en-US" sz="2000" dirty="0" err="1">
                <a:latin typeface="Times New Roman" panose="02020603050405020304" pitchFamily="18" charset="0"/>
                <a:cs typeface="Times New Roman" panose="02020603050405020304" pitchFamily="18" charset="0"/>
              </a:rPr>
              <a:t>e,f</a:t>
            </a:r>
            <a:r>
              <a:rPr lang="en-US" sz="2000" dirty="0">
                <a:latin typeface="Times New Roman" panose="02020603050405020304" pitchFamily="18" charset="0"/>
                <a:cs typeface="Times New Roman" panose="02020603050405020304" pitchFamily="18" charset="0"/>
              </a:rPr>
              <a:t>, Energy of the bulk electrons compared with Dirac (</a:t>
            </a:r>
            <a:r>
              <a:rPr lang="en-US" sz="2000" dirty="0" err="1">
                <a:latin typeface="Times New Roman" panose="02020603050405020304" pitchFamily="18" charset="0"/>
                <a:cs typeface="Times New Roman" panose="02020603050405020304" pitchFamily="18" charset="0"/>
              </a:rPr>
              <a:t>vC</a:t>
            </a:r>
            <a:r>
              <a:rPr lang="en-US" sz="2000" dirty="0">
                <a:latin typeface="Times New Roman" panose="02020603050405020304" pitchFamily="18" charset="0"/>
                <a:cs typeface="Times New Roman" panose="02020603050405020304" pitchFamily="18" charset="0"/>
              </a:rPr>
              <a:t>=6 eV Å) and classical (parabolic) fits with a mass of 0.155Me. Surface-state (SS) dispersion is also plotted. Inset: Self-energy with respect to the Dirac fit. g, The surface electronic structure presents a non-trivial topological setting for superconductivity because (green) surface and (blue) bulk bands do not overlap.</a:t>
            </a:r>
          </a:p>
        </p:txBody>
      </p:sp>
      <p:pic>
        <p:nvPicPr>
          <p:cNvPr id="5" name="图片 4"/>
          <p:cNvPicPr>
            <a:picLocks noChangeAspect="1"/>
          </p:cNvPicPr>
          <p:nvPr/>
        </p:nvPicPr>
        <p:blipFill>
          <a:blip r:embed="rId3"/>
          <a:stretch>
            <a:fillRect/>
          </a:stretch>
        </p:blipFill>
        <p:spPr>
          <a:xfrm>
            <a:off x="697856" y="0"/>
            <a:ext cx="10782943" cy="4289420"/>
          </a:xfrm>
          <a:prstGeom prst="rect">
            <a:avLst/>
          </a:prstGeom>
        </p:spPr>
      </p:pic>
    </p:spTree>
    <p:extLst>
      <p:ext uri="{BB962C8B-B14F-4D97-AF65-F5344CB8AC3E}">
        <p14:creationId xmlns:p14="http://schemas.microsoft.com/office/powerpoint/2010/main" val="265754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9410" y="4442437"/>
            <a:ext cx="10282989" cy="1938992"/>
          </a:xfrm>
          <a:prstGeom prst="rect">
            <a:avLst/>
          </a:prstGeom>
        </p:spPr>
        <p:txBody>
          <a:bodyPr wrap="square">
            <a:spAutoFit/>
          </a:bodyPr>
          <a:lstStyle/>
          <a:p>
            <a:pPr marL="228600" indent="-228600" defTabSz="914400">
              <a:lnSpc>
                <a:spcPct val="120000"/>
              </a:lnSpc>
              <a:spcBef>
                <a:spcPts val="1000"/>
              </a:spcBef>
              <a:buClr>
                <a:schemeClr val="tx1"/>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report that the point-contact spectra on the cleaved surface of superconducting </a:t>
            </a:r>
            <a:r>
              <a:rPr lang="en-US" sz="2000" dirty="0">
                <a:solidFill>
                  <a:srgbClr val="FF0000"/>
                </a:solidFill>
                <a:latin typeface="Times New Roman" panose="02020603050405020304" pitchFamily="18" charset="0"/>
                <a:cs typeface="Times New Roman" panose="02020603050405020304" pitchFamily="18" charset="0"/>
              </a:rPr>
              <a:t>CuxBi2Se3</a:t>
            </a:r>
            <a:r>
              <a:rPr lang="en-US" sz="2000" dirty="0">
                <a:latin typeface="Times New Roman" panose="02020603050405020304" pitchFamily="18" charset="0"/>
                <a:cs typeface="Times New Roman" panose="02020603050405020304" pitchFamily="18" charset="0"/>
              </a:rPr>
              <a:t> present </a:t>
            </a:r>
            <a:r>
              <a:rPr lang="en-US" sz="2000" dirty="0">
                <a:solidFill>
                  <a:srgbClr val="FF0000"/>
                </a:solidFill>
                <a:latin typeface="Times New Roman" panose="02020603050405020304" pitchFamily="18" charset="0"/>
                <a:cs typeface="Times New Roman" panose="02020603050405020304" pitchFamily="18" charset="0"/>
              </a:rPr>
              <a:t>a zero-bias conductance peak (ZBCP) </a:t>
            </a:r>
            <a:r>
              <a:rPr lang="en-US" sz="2000" dirty="0">
                <a:latin typeface="Times New Roman" panose="02020603050405020304" pitchFamily="18" charset="0"/>
                <a:cs typeface="Times New Roman" panose="02020603050405020304" pitchFamily="18" charset="0"/>
              </a:rPr>
              <a:t>which signifies unconventional superconductivity. Theoretical considerations of all possible superconducting states help us conclude that this ZBCP is due to </a:t>
            </a:r>
            <a:r>
              <a:rPr lang="en-US" sz="2000" dirty="0" err="1">
                <a:solidFill>
                  <a:srgbClr val="FF0000"/>
                </a:solidFill>
                <a:latin typeface="Times New Roman" panose="02020603050405020304" pitchFamily="18" charset="0"/>
                <a:cs typeface="Times New Roman" panose="02020603050405020304" pitchFamily="18" charset="0"/>
              </a:rPr>
              <a:t>Majorana</a:t>
            </a:r>
            <a:r>
              <a:rPr lang="en-US" sz="2000" dirty="0">
                <a:solidFill>
                  <a:srgbClr val="FF0000"/>
                </a:solidFill>
                <a:latin typeface="Times New Roman" panose="02020603050405020304" pitchFamily="18" charset="0"/>
                <a:cs typeface="Times New Roman" panose="02020603050405020304" pitchFamily="18" charset="0"/>
              </a:rPr>
              <a:t> fermions </a:t>
            </a:r>
            <a:r>
              <a:rPr lang="en-US" sz="2000" dirty="0">
                <a:latin typeface="Times New Roman" panose="02020603050405020304" pitchFamily="18" charset="0"/>
                <a:cs typeface="Times New Roman" panose="02020603050405020304" pitchFamily="18" charset="0"/>
              </a:rPr>
              <a:t>and gives evidence for a topological superconductivity in CuxBi2Se3. </a:t>
            </a:r>
          </a:p>
        </p:txBody>
      </p:sp>
      <p:pic>
        <p:nvPicPr>
          <p:cNvPr id="5" name="图片 4" descr="Macintosh HD:Users:youzi:Desktop: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1481" y="1299412"/>
            <a:ext cx="9601234" cy="2982605"/>
          </a:xfrm>
          <a:prstGeom prst="rect">
            <a:avLst/>
          </a:prstGeom>
          <a:noFill/>
          <a:ln>
            <a:noFill/>
          </a:ln>
        </p:spPr>
      </p:pic>
      <p:sp>
        <p:nvSpPr>
          <p:cNvPr id="2" name="文本框 1"/>
          <p:cNvSpPr txBox="1"/>
          <p:nvPr/>
        </p:nvSpPr>
        <p:spPr>
          <a:xfrm>
            <a:off x="1561481" y="217652"/>
            <a:ext cx="8424348" cy="1200329"/>
          </a:xfrm>
          <a:prstGeom prst="rect">
            <a:avLst/>
          </a:prstGeom>
          <a:noFill/>
        </p:spPr>
        <p:txBody>
          <a:bodyPr wrap="square" rtlCol="0">
            <a:spAutoFit/>
          </a:bodyPr>
          <a:lstStyle/>
          <a:p>
            <a:endParaRPr lang="zh-CN" altLang="en-US" sz="3600" dirty="0"/>
          </a:p>
          <a:p>
            <a:r>
              <a:rPr lang="en-US" altLang="zh-CN" sz="3600" b="1" dirty="0"/>
              <a:t>CuxBi2Se3</a:t>
            </a:r>
            <a:r>
              <a:rPr lang="zh-CN" altLang="en-US" sz="3600" dirty="0"/>
              <a:t>材料的研究工作 </a:t>
            </a:r>
            <a:endParaRPr lang="zh-CN"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378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89768" y="1704974"/>
            <a:ext cx="10812464" cy="3637009"/>
          </a:xfrm>
          <a:prstGeom prst="rect">
            <a:avLst/>
          </a:prstGeom>
        </p:spPr>
      </p:pic>
      <p:sp>
        <p:nvSpPr>
          <p:cNvPr id="7" name="标题 6"/>
          <p:cNvSpPr>
            <a:spLocks noGrp="1"/>
          </p:cNvSpPr>
          <p:nvPr>
            <p:ph type="title"/>
          </p:nvPr>
        </p:nvSpPr>
        <p:spPr>
          <a:xfrm>
            <a:off x="913775" y="618518"/>
            <a:ext cx="10364451" cy="862620"/>
          </a:xfrm>
        </p:spPr>
        <p:txBody>
          <a:bodyPr/>
          <a:lstStyle/>
          <a:p>
            <a:r>
              <a:rPr lang="en-US" altLang="zh-CN" dirty="0" smtClean="0">
                <a:latin typeface="Times New Roman" panose="02020603050405020304" pitchFamily="18" charset="0"/>
                <a:cs typeface="Times New Roman" panose="02020603050405020304" pitchFamily="18" charset="0"/>
              </a:rPr>
              <a:t>Other Examples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2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1724705" y="1481138"/>
            <a:ext cx="9031506" cy="2438402"/>
          </a:xfrm>
          <a:prstGeom prst="rect">
            <a:avLst/>
          </a:prstGeom>
        </p:spPr>
      </p:pic>
      <p:pic>
        <p:nvPicPr>
          <p:cNvPr id="6" name="图片 5"/>
          <p:cNvPicPr>
            <a:picLocks noChangeAspect="1"/>
          </p:cNvPicPr>
          <p:nvPr/>
        </p:nvPicPr>
        <p:blipFill>
          <a:blip r:embed="rId3"/>
          <a:stretch>
            <a:fillRect/>
          </a:stretch>
        </p:blipFill>
        <p:spPr>
          <a:xfrm>
            <a:off x="1153179" y="4135891"/>
            <a:ext cx="10125047" cy="2337481"/>
          </a:xfrm>
          <a:prstGeom prst="rect">
            <a:avLst/>
          </a:prstGeom>
        </p:spPr>
      </p:pic>
      <p:sp>
        <p:nvSpPr>
          <p:cNvPr id="7" name="标题 6"/>
          <p:cNvSpPr>
            <a:spLocks noGrp="1"/>
          </p:cNvSpPr>
          <p:nvPr>
            <p:ph type="title"/>
          </p:nvPr>
        </p:nvSpPr>
        <p:spPr>
          <a:xfrm>
            <a:off x="913775" y="618518"/>
            <a:ext cx="10364451" cy="862620"/>
          </a:xfrm>
        </p:spPr>
        <p:txBody>
          <a:bodyPr>
            <a:normAutofit/>
          </a:bodyPr>
          <a:lstStyle/>
          <a:p>
            <a:r>
              <a:rPr lang="en-US" altLang="zh-CN" dirty="0" smtClean="0">
                <a:latin typeface="Times New Roman" panose="02020603050405020304" pitchFamily="18" charset="0"/>
                <a:cs typeface="Times New Roman" panose="02020603050405020304" pitchFamily="18" charset="0"/>
              </a:rPr>
              <a:t>Other </a:t>
            </a:r>
            <a:r>
              <a:rPr lang="en-US" altLang="zh-CN" dirty="0" err="1" smtClean="0">
                <a:latin typeface="Times New Roman" panose="02020603050405020304" pitchFamily="18" charset="0"/>
                <a:cs typeface="Times New Roman" panose="02020603050405020304" pitchFamily="18" charset="0"/>
              </a:rPr>
              <a:t>ExampleS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1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Times New Roman" panose="02020603050405020304" pitchFamily="18" charset="0"/>
                <a:cs typeface="Times New Roman" panose="02020603050405020304" pitchFamily="18" charset="0"/>
              </a:rPr>
              <a:t>What is topology</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sz="quarter" idx="13"/>
          </p:nvPr>
        </p:nvSpPr>
        <p:spPr>
          <a:xfrm>
            <a:off x="913774" y="2214694"/>
            <a:ext cx="10364451" cy="3424107"/>
          </a:xfrm>
        </p:spPr>
        <p:txBody>
          <a:bodyPr/>
          <a:lstStyle/>
          <a:p>
            <a:r>
              <a:rPr lang="en-US" sz="2400" cap="none" dirty="0" smtClean="0">
                <a:latin typeface="Times New Roman" panose="02020603050405020304" pitchFamily="18" charset="0"/>
                <a:cs typeface="Times New Roman" panose="02020603050405020304" pitchFamily="18" charset="0"/>
              </a:rPr>
              <a:t>In mathematics, topology (from the </a:t>
            </a:r>
            <a:r>
              <a:rPr lang="en-US" sz="2400" cap="none" dirty="0" err="1" smtClean="0">
                <a:latin typeface="Times New Roman" panose="02020603050405020304" pitchFamily="18" charset="0"/>
                <a:cs typeface="Times New Roman" panose="02020603050405020304" pitchFamily="18" charset="0"/>
              </a:rPr>
              <a:t>greek</a:t>
            </a:r>
            <a:r>
              <a:rPr lang="en-US" sz="2400" cap="none" dirty="0" smtClean="0">
                <a:latin typeface="Times New Roman" panose="02020603050405020304" pitchFamily="18" charset="0"/>
                <a:cs typeface="Times New Roman" panose="02020603050405020304" pitchFamily="18" charset="0"/>
              </a:rPr>
              <a:t> </a:t>
            </a:r>
            <a:r>
              <a:rPr lang="en-US" sz="2400" cap="none" dirty="0" err="1" smtClean="0">
                <a:latin typeface="Times New Roman" panose="02020603050405020304" pitchFamily="18" charset="0"/>
                <a:cs typeface="Times New Roman" panose="02020603050405020304" pitchFamily="18" charset="0"/>
              </a:rPr>
              <a:t>τό</a:t>
            </a:r>
            <a:r>
              <a:rPr lang="en-US" sz="2400" cap="none" dirty="0" smtClean="0">
                <a:latin typeface="Times New Roman" panose="02020603050405020304" pitchFamily="18" charset="0"/>
                <a:cs typeface="Times New Roman" panose="02020603050405020304" pitchFamily="18" charset="0"/>
              </a:rPr>
              <a:t>πος, place, and λόγος, study) is concerned with the properties of space that are preserved under continuous deformations, such as stretching and bending, but not tearing or gluing.</a:t>
            </a:r>
          </a:p>
          <a:p>
            <a:endParaRPr lang="en-US" cap="none"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999" y="3746283"/>
            <a:ext cx="2286000" cy="2286000"/>
          </a:xfrm>
          <a:prstGeom prst="rect">
            <a:avLst/>
          </a:prstGeom>
        </p:spPr>
      </p:pic>
    </p:spTree>
    <p:extLst>
      <p:ext uri="{BB962C8B-B14F-4D97-AF65-F5344CB8AC3E}">
        <p14:creationId xmlns:p14="http://schemas.microsoft.com/office/powerpoint/2010/main" val="2667564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sz="quarter" idx="13"/>
          </p:nvPr>
        </p:nvSpPr>
        <p:spPr>
          <a:xfrm>
            <a:off x="913774" y="2046514"/>
            <a:ext cx="10363826" cy="2699657"/>
          </a:xfrm>
        </p:spPr>
        <p:txBody>
          <a:bodyPr>
            <a:normAutofit/>
          </a:bodyPr>
          <a:lstStyle/>
          <a:p>
            <a:r>
              <a:rPr lang="en-US" sz="2400" cap="none" dirty="0" smtClean="0">
                <a:latin typeface="Times New Roman" panose="02020603050405020304" pitchFamily="18" charset="0"/>
                <a:cs typeface="Times New Roman" panose="02020603050405020304" pitchFamily="18" charset="0"/>
              </a:rPr>
              <a:t>Introduction to topology and </a:t>
            </a:r>
            <a:r>
              <a:rPr lang="en-US" sz="2400" cap="none" dirty="0" err="1" smtClean="0">
                <a:latin typeface="Times New Roman" panose="02020603050405020304" pitchFamily="18" charset="0"/>
                <a:cs typeface="Times New Roman" panose="02020603050405020304" pitchFamily="18" charset="0"/>
              </a:rPr>
              <a:t>majorana</a:t>
            </a:r>
            <a:r>
              <a:rPr lang="en-US" sz="2400" cap="none" dirty="0" smtClean="0">
                <a:latin typeface="Times New Roman" panose="02020603050405020304" pitchFamily="18" charset="0"/>
                <a:cs typeface="Times New Roman" panose="02020603050405020304" pitchFamily="18" charset="0"/>
              </a:rPr>
              <a:t> fermion.</a:t>
            </a:r>
          </a:p>
          <a:p>
            <a:r>
              <a:rPr lang="en-US" sz="2400" cap="none" dirty="0" smtClean="0">
                <a:latin typeface="Times New Roman" panose="02020603050405020304" pitchFamily="18" charset="0"/>
                <a:cs typeface="Times New Roman" panose="02020603050405020304" pitchFamily="18" charset="0"/>
              </a:rPr>
              <a:t>Theories and models for topological insulator-superconductor </a:t>
            </a:r>
            <a:r>
              <a:rPr lang="en-US" sz="2400" cap="none" dirty="0" err="1" smtClean="0">
                <a:latin typeface="Times New Roman" panose="02020603050405020304" pitchFamily="18" charset="0"/>
                <a:cs typeface="Times New Roman" panose="02020603050405020304" pitchFamily="18" charset="0"/>
              </a:rPr>
              <a:t>heterostructures</a:t>
            </a:r>
            <a:r>
              <a:rPr lang="en-US" sz="2400" cap="none" dirty="0" smtClean="0">
                <a:latin typeface="Times New Roman" panose="02020603050405020304" pitchFamily="18" charset="0"/>
                <a:cs typeface="Times New Roman" panose="02020603050405020304" pitchFamily="18" charset="0"/>
              </a:rPr>
              <a:t> and semiconductor-superconductor </a:t>
            </a:r>
            <a:r>
              <a:rPr lang="en-US" sz="2400" cap="none" dirty="0" err="1" smtClean="0">
                <a:latin typeface="Times New Roman" panose="02020603050405020304" pitchFamily="18" charset="0"/>
                <a:cs typeface="Times New Roman" panose="02020603050405020304" pitchFamily="18" charset="0"/>
              </a:rPr>
              <a:t>heterostructures</a:t>
            </a:r>
            <a:r>
              <a:rPr lang="en-US" sz="2400" cap="none" dirty="0" smtClean="0">
                <a:latin typeface="Times New Roman" panose="02020603050405020304" pitchFamily="18" charset="0"/>
                <a:cs typeface="Times New Roman" panose="02020603050405020304" pitchFamily="18" charset="0"/>
              </a:rPr>
              <a:t>: Read &amp; Green, Fu &amp; Kane, Das </a:t>
            </a:r>
            <a:r>
              <a:rPr lang="en-US" sz="2400" cap="none" dirty="0" err="1" smtClean="0">
                <a:latin typeface="Times New Roman" panose="02020603050405020304" pitchFamily="18" charset="0"/>
                <a:cs typeface="Times New Roman" panose="02020603050405020304" pitchFamily="18" charset="0"/>
              </a:rPr>
              <a:t>Sarma</a:t>
            </a:r>
            <a:r>
              <a:rPr lang="en-US" sz="2400" cap="none" dirty="0" smtClean="0">
                <a:latin typeface="Times New Roman" panose="02020603050405020304" pitchFamily="18" charset="0"/>
                <a:cs typeface="Times New Roman" panose="02020603050405020304" pitchFamily="18" charset="0"/>
              </a:rPr>
              <a:t>, etc.</a:t>
            </a:r>
          </a:p>
          <a:p>
            <a:r>
              <a:rPr lang="en-US" sz="2400" cap="none" dirty="0" smtClean="0">
                <a:latin typeface="Times New Roman" panose="02020603050405020304" pitchFamily="18" charset="0"/>
                <a:cs typeface="Times New Roman" panose="02020603050405020304" pitchFamily="18" charset="0"/>
              </a:rPr>
              <a:t>Experiment results:CuxBi2Se3</a:t>
            </a:r>
            <a:r>
              <a:rPr lang="zh-CN" altLang="en-US" sz="2400" cap="none" dirty="0" smtClean="0">
                <a:latin typeface="Times New Roman" panose="02020603050405020304" pitchFamily="18" charset="0"/>
                <a:cs typeface="Times New Roman" panose="02020603050405020304" pitchFamily="18" charset="0"/>
              </a:rPr>
              <a:t>、</a:t>
            </a:r>
            <a:r>
              <a:rPr lang="en-US" altLang="zh-CN" sz="2400" cap="none" dirty="0" err="1" smtClean="0">
                <a:latin typeface="Times New Roman" panose="02020603050405020304" pitchFamily="18" charset="0"/>
                <a:cs typeface="Times New Roman" panose="02020603050405020304" pitchFamily="18" charset="0"/>
              </a:rPr>
              <a:t>FeSe</a:t>
            </a:r>
            <a:r>
              <a:rPr lang="zh-CN" altLang="en-US" sz="2400" cap="none" dirty="0" smtClean="0">
                <a:latin typeface="Times New Roman" panose="02020603050405020304" pitchFamily="18" charset="0"/>
                <a:cs typeface="Times New Roman" panose="02020603050405020304" pitchFamily="18" charset="0"/>
              </a:rPr>
              <a:t>、</a:t>
            </a:r>
            <a:r>
              <a:rPr lang="en-US" altLang="zh-CN" sz="2400" cap="none" dirty="0" err="1" smtClean="0">
                <a:latin typeface="Times New Roman" panose="02020603050405020304" pitchFamily="18" charset="0"/>
                <a:cs typeface="Times New Roman" panose="02020603050405020304" pitchFamily="18" charset="0"/>
              </a:rPr>
              <a:t>FeTeSe</a:t>
            </a:r>
            <a:r>
              <a:rPr lang="en-US" altLang="zh-CN" sz="2400" cap="none" dirty="0" smtClean="0">
                <a:latin typeface="Times New Roman" panose="02020603050405020304" pitchFamily="18" charset="0"/>
                <a:cs typeface="Times New Roman" panose="02020603050405020304" pitchFamily="18" charset="0"/>
              </a:rPr>
              <a:t>, etc.</a:t>
            </a:r>
            <a:endParaRPr lang="en-US" sz="24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866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0028" y="2639823"/>
            <a:ext cx="10364451" cy="1596177"/>
          </a:xfrm>
        </p:spPr>
        <p:txBody>
          <a:bodyPr/>
          <a:lstStyle/>
          <a:p>
            <a:r>
              <a:rPr lang="en-US" dirty="0" smtClean="0">
                <a:latin typeface="Times New Roman" panose="02020603050405020304" pitchFamily="18" charset="0"/>
                <a:cs typeface="Times New Roman" panose="02020603050405020304" pitchFamily="18" charset="0"/>
              </a:rPr>
              <a:t>Thanks!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95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
            </a:r>
            <a:br>
              <a:rPr lang="en-US" dirty="0"/>
            </a:br>
            <a:r>
              <a:rPr lang="en-US" dirty="0">
                <a:latin typeface="Times New Roman" panose="02020603050405020304" pitchFamily="18" charset="0"/>
                <a:cs typeface="Times New Roman" panose="02020603050405020304" pitchFamily="18" charset="0"/>
              </a:rPr>
              <a:t>Classification of Materials </a:t>
            </a:r>
          </a:p>
        </p:txBody>
      </p:sp>
      <p:pic>
        <p:nvPicPr>
          <p:cNvPr id="4" name="内容占位符 3"/>
          <p:cNvPicPr>
            <a:picLocks noGrp="1" noChangeAspect="1"/>
          </p:cNvPicPr>
          <p:nvPr>
            <p:ph sz="quarter" idx="13"/>
          </p:nvPr>
        </p:nvPicPr>
        <p:blipFill>
          <a:blip r:embed="rId2"/>
          <a:stretch>
            <a:fillRect/>
          </a:stretch>
        </p:blipFill>
        <p:spPr>
          <a:xfrm>
            <a:off x="3158376" y="2214694"/>
            <a:ext cx="5875248" cy="4330362"/>
          </a:xfrm>
          <a:prstGeom prst="rect">
            <a:avLst/>
          </a:prstGeom>
        </p:spPr>
      </p:pic>
    </p:spTree>
    <p:extLst>
      <p:ext uri="{BB962C8B-B14F-4D97-AF65-F5344CB8AC3E}">
        <p14:creationId xmlns:p14="http://schemas.microsoft.com/office/powerpoint/2010/main" val="269570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5374" y="386288"/>
            <a:ext cx="10364451" cy="1596177"/>
          </a:xfrm>
        </p:spPr>
        <p:txBody>
          <a:bodyPr/>
          <a:lstStyle/>
          <a:p>
            <a:r>
              <a:rPr lang="en-US" dirty="0"/>
              <a:t/>
            </a:r>
            <a:br>
              <a:rPr lang="en-US" dirty="0"/>
            </a:br>
            <a:r>
              <a:rPr lang="en-US" dirty="0">
                <a:latin typeface="Times New Roman" panose="02020603050405020304" pitchFamily="18" charset="0"/>
                <a:cs typeface="Times New Roman" panose="02020603050405020304" pitchFamily="18" charset="0"/>
              </a:rPr>
              <a:t>Classification of Materials </a:t>
            </a:r>
          </a:p>
        </p:txBody>
      </p:sp>
      <p:pic>
        <p:nvPicPr>
          <p:cNvPr id="3" name="图片 2"/>
          <p:cNvPicPr>
            <a:picLocks noChangeAspect="1"/>
          </p:cNvPicPr>
          <p:nvPr/>
        </p:nvPicPr>
        <p:blipFill>
          <a:blip r:embed="rId2"/>
          <a:stretch>
            <a:fillRect/>
          </a:stretch>
        </p:blipFill>
        <p:spPr>
          <a:xfrm>
            <a:off x="2615745" y="1748470"/>
            <a:ext cx="7163707" cy="4779103"/>
          </a:xfrm>
          <a:prstGeom prst="rect">
            <a:avLst/>
          </a:prstGeom>
        </p:spPr>
      </p:pic>
    </p:spTree>
    <p:extLst>
      <p:ext uri="{BB962C8B-B14F-4D97-AF65-F5344CB8AC3E}">
        <p14:creationId xmlns:p14="http://schemas.microsoft.com/office/powerpoint/2010/main" val="3166612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15374" y="386288"/>
            <a:ext cx="10364451" cy="1596177"/>
          </a:xfrm>
        </p:spPr>
        <p:txBody>
          <a:bodyPr/>
          <a:lstStyle/>
          <a:p>
            <a:r>
              <a:rPr lang="en-US" dirty="0" smtClean="0"/>
              <a:t/>
            </a:r>
            <a:br>
              <a:rPr lang="en-US" dirty="0" smtClean="0"/>
            </a:br>
            <a:r>
              <a:rPr lang="en-US" dirty="0">
                <a:latin typeface="Times New Roman" panose="02020603050405020304" pitchFamily="18" charset="0"/>
                <a:cs typeface="Times New Roman" panose="02020603050405020304" pitchFamily="18" charset="0"/>
              </a:rPr>
              <a:t>Topology in momentum space</a:t>
            </a:r>
          </a:p>
        </p:txBody>
      </p:sp>
      <p:pic>
        <p:nvPicPr>
          <p:cNvPr id="4" name="图片 3"/>
          <p:cNvPicPr>
            <a:picLocks noChangeAspect="1"/>
          </p:cNvPicPr>
          <p:nvPr/>
        </p:nvPicPr>
        <p:blipFill>
          <a:blip r:embed="rId2"/>
          <a:stretch>
            <a:fillRect/>
          </a:stretch>
        </p:blipFill>
        <p:spPr>
          <a:xfrm>
            <a:off x="3783011" y="1843540"/>
            <a:ext cx="4829175" cy="3838575"/>
          </a:xfrm>
          <a:prstGeom prst="rect">
            <a:avLst/>
          </a:prstGeom>
        </p:spPr>
      </p:pic>
      <p:sp>
        <p:nvSpPr>
          <p:cNvPr id="5" name="文本框 4"/>
          <p:cNvSpPr txBox="1"/>
          <p:nvPr/>
        </p:nvSpPr>
        <p:spPr>
          <a:xfrm>
            <a:off x="3135083" y="6008914"/>
            <a:ext cx="6125029"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An idealized band structure for a topological insulator</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486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Chern</a:t>
            </a:r>
            <a:r>
              <a:rPr lang="en-US" dirty="0" smtClean="0">
                <a:latin typeface="Times New Roman" panose="02020603050405020304" pitchFamily="18" charset="0"/>
                <a:cs typeface="Times New Roman" panose="02020603050405020304" pitchFamily="18" charset="0"/>
              </a:rPr>
              <a:t> number</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sz="quarter" idx="13"/>
          </p:nvPr>
        </p:nvSpPr>
        <p:spPr>
          <a:xfrm>
            <a:off x="498566" y="2017113"/>
            <a:ext cx="11194867" cy="1756601"/>
          </a:xfrm>
        </p:spPr>
        <p:txBody>
          <a:bodyPr/>
          <a:lstStyle/>
          <a:p>
            <a:r>
              <a:rPr lang="en-US" altLang="zh-CN" cap="none" dirty="0">
                <a:latin typeface="+mn-ea"/>
              </a:rPr>
              <a:t>1982</a:t>
            </a:r>
            <a:r>
              <a:rPr lang="zh-CN" altLang="en-US" cap="none" dirty="0">
                <a:latin typeface="+mn-ea"/>
              </a:rPr>
              <a:t>年，</a:t>
            </a:r>
            <a:r>
              <a:rPr lang="en-US" altLang="zh-CN" cap="none" dirty="0" err="1">
                <a:latin typeface="+mn-ea"/>
              </a:rPr>
              <a:t>Thouless</a:t>
            </a:r>
            <a:r>
              <a:rPr lang="en-US" altLang="zh-CN" cap="none" dirty="0">
                <a:latin typeface="+mn-ea"/>
              </a:rPr>
              <a:t> </a:t>
            </a:r>
            <a:r>
              <a:rPr lang="zh-CN" altLang="en-US" cap="none" dirty="0">
                <a:latin typeface="+mn-ea"/>
              </a:rPr>
              <a:t>等人（</a:t>
            </a:r>
            <a:r>
              <a:rPr lang="en-US" altLang="zh-CN" cap="none" dirty="0">
                <a:latin typeface="+mn-ea"/>
              </a:rPr>
              <a:t>TKNN</a:t>
            </a:r>
            <a:r>
              <a:rPr lang="zh-CN" altLang="en-US" cap="none" dirty="0">
                <a:latin typeface="+mn-ea"/>
              </a:rPr>
              <a:t>）计算了二维周期性晶格系统的霍尔电导。这不仅揭示了整数霍尔电导的拓扑来源，而且也开启了拓扑学在凝聚态物理中应用的大门。 </a:t>
            </a:r>
            <a:endParaRPr lang="en-US" altLang="zh-CN" cap="none" dirty="0">
              <a:latin typeface="+mn-ea"/>
            </a:endParaRPr>
          </a:p>
          <a:p>
            <a:r>
              <a:rPr lang="en-US" altLang="zh-CN" cap="none" dirty="0">
                <a:latin typeface="+mn-ea"/>
              </a:rPr>
              <a:t>1983</a:t>
            </a:r>
            <a:r>
              <a:rPr lang="zh-CN" altLang="en-US" cap="none" dirty="0">
                <a:latin typeface="+mn-ea"/>
              </a:rPr>
              <a:t>年，人们证明</a:t>
            </a:r>
            <a:r>
              <a:rPr lang="en-US" altLang="zh-CN" cap="none" dirty="0">
                <a:latin typeface="+mn-ea"/>
              </a:rPr>
              <a:t>TKNN</a:t>
            </a:r>
            <a:r>
              <a:rPr lang="zh-CN" altLang="en-US" cap="none" dirty="0">
                <a:latin typeface="+mn-ea"/>
              </a:rPr>
              <a:t>的第一类陈数可以被用来对定义在复数域上的任意维哈密顿量进行拓扑分类 。</a:t>
            </a:r>
            <a:endParaRPr lang="en-US" altLang="zh-CN" cap="none" dirty="0">
              <a:latin typeface="+mn-ea"/>
            </a:endParaRPr>
          </a:p>
          <a:p>
            <a:endParaRPr lang="en-US" altLang="zh-CN" dirty="0"/>
          </a:p>
        </p:txBody>
      </p:sp>
      <p:pic>
        <p:nvPicPr>
          <p:cNvPr id="4" name="图片 3"/>
          <p:cNvPicPr>
            <a:picLocks noChangeAspect="1"/>
          </p:cNvPicPr>
          <p:nvPr/>
        </p:nvPicPr>
        <p:blipFill>
          <a:blip r:embed="rId2"/>
          <a:stretch>
            <a:fillRect/>
          </a:stretch>
        </p:blipFill>
        <p:spPr>
          <a:xfrm>
            <a:off x="647700" y="3935453"/>
            <a:ext cx="6324600" cy="2724150"/>
          </a:xfrm>
          <a:prstGeom prst="rect">
            <a:avLst/>
          </a:prstGeom>
        </p:spPr>
      </p:pic>
      <p:pic>
        <p:nvPicPr>
          <p:cNvPr id="5" name="图片 4"/>
          <p:cNvPicPr>
            <a:picLocks noChangeAspect="1"/>
          </p:cNvPicPr>
          <p:nvPr/>
        </p:nvPicPr>
        <p:blipFill>
          <a:blip r:embed="rId3"/>
          <a:stretch>
            <a:fillRect/>
          </a:stretch>
        </p:blipFill>
        <p:spPr>
          <a:xfrm>
            <a:off x="7721099" y="3935453"/>
            <a:ext cx="3267075" cy="1819275"/>
          </a:xfrm>
          <a:prstGeom prst="rect">
            <a:avLst/>
          </a:prstGeom>
        </p:spPr>
      </p:pic>
    </p:spTree>
    <p:extLst>
      <p:ext uri="{BB962C8B-B14F-4D97-AF65-F5344CB8AC3E}">
        <p14:creationId xmlns:p14="http://schemas.microsoft.com/office/powerpoint/2010/main" val="140113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Topological order</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sz="quarter" idx="13"/>
          </p:nvPr>
        </p:nvSpPr>
        <p:spPr>
          <a:xfrm>
            <a:off x="913775" y="2098580"/>
            <a:ext cx="10363826" cy="4229649"/>
          </a:xfrm>
        </p:spPr>
        <p:txBody>
          <a:bodyPr>
            <a:normAutofit/>
          </a:bodyPr>
          <a:lstStyle/>
          <a:p>
            <a:r>
              <a:rPr lang="en-US" cap="none" dirty="0">
                <a:latin typeface="Times New Roman" panose="02020603050405020304" pitchFamily="18" charset="0"/>
                <a:cs typeface="Times New Roman" panose="02020603050405020304" pitchFamily="18" charset="0"/>
              </a:rPr>
              <a:t>Order: </a:t>
            </a:r>
            <a:r>
              <a:rPr lang="en-US" cap="none" dirty="0" smtClean="0">
                <a:latin typeface="Times New Roman" panose="02020603050405020304" pitchFamily="18" charset="0"/>
                <a:cs typeface="Times New Roman" panose="02020603050405020304" pitchFamily="18" charset="0"/>
              </a:rPr>
              <a:t>different </a:t>
            </a:r>
            <a:r>
              <a:rPr lang="en-US" cap="none" dirty="0">
                <a:latin typeface="Times New Roman" panose="02020603050405020304" pitchFamily="18" charset="0"/>
                <a:cs typeface="Times New Roman" panose="02020603050405020304" pitchFamily="18" charset="0"/>
              </a:rPr>
              <a:t>organizations of the atoms (or other particles) are formally called the orders in the materials.</a:t>
            </a:r>
          </a:p>
          <a:p>
            <a:r>
              <a:rPr lang="en-US" cap="none" dirty="0">
                <a:latin typeface="Times New Roman" panose="02020603050405020304" pitchFamily="18" charset="0"/>
                <a:cs typeface="Times New Roman" panose="02020603050405020304" pitchFamily="18" charset="0"/>
              </a:rPr>
              <a:t>Landau symmetry-breaking theory: As a material changes from one order to another order (i.e. phase transition), the symmetry of the organization of the atoms changes.</a:t>
            </a:r>
          </a:p>
          <a:p>
            <a:r>
              <a:rPr lang="en-US" cap="none" dirty="0">
                <a:latin typeface="Times New Roman" panose="02020603050405020304" pitchFamily="18" charset="0"/>
                <a:cs typeface="Times New Roman" panose="02020603050405020304" pitchFamily="18" charset="0"/>
              </a:rPr>
              <a:t>Topological order: </a:t>
            </a:r>
            <a:r>
              <a:rPr lang="en-US" altLang="zh-CN" cap="none" dirty="0" smtClean="0">
                <a:latin typeface="Times New Roman" panose="02020603050405020304" pitchFamily="18" charset="0"/>
                <a:cs typeface="Times New Roman" panose="02020603050405020304" pitchFamily="18" charset="0"/>
              </a:rPr>
              <a:t>I</a:t>
            </a:r>
            <a:r>
              <a:rPr lang="en-US" cap="none" dirty="0" smtClean="0">
                <a:latin typeface="Times New Roman" panose="02020603050405020304" pitchFamily="18" charset="0"/>
                <a:cs typeface="Times New Roman" panose="02020603050405020304" pitchFamily="18" charset="0"/>
              </a:rPr>
              <a:t>n </a:t>
            </a:r>
            <a:r>
              <a:rPr lang="en-US" cap="none" dirty="0">
                <a:latin typeface="Times New Roman" panose="02020603050405020304" pitchFamily="18" charset="0"/>
                <a:cs typeface="Times New Roman" panose="02020603050405020304" pitchFamily="18" charset="0"/>
              </a:rPr>
              <a:t>high temperature superconductor, the </a:t>
            </a:r>
            <a:r>
              <a:rPr lang="en-US" cap="none" dirty="0">
                <a:solidFill>
                  <a:srgbClr val="FF0000"/>
                </a:solidFill>
                <a:latin typeface="Times New Roman" panose="02020603050405020304" pitchFamily="18" charset="0"/>
                <a:cs typeface="Times New Roman" panose="02020603050405020304" pitchFamily="18" charset="0"/>
              </a:rPr>
              <a:t>chiral spin state </a:t>
            </a:r>
            <a:r>
              <a:rPr lang="en-US" cap="none" dirty="0">
                <a:latin typeface="Times New Roman" panose="02020603050405020304" pitchFamily="18" charset="0"/>
                <a:cs typeface="Times New Roman" panose="02020603050405020304" pitchFamily="18" charset="0"/>
              </a:rPr>
              <a:t>as a state that breaks the time reversal and parity symmetries, but not the spin rotation symmetry. However, it was quickly realized that there are many different chiral spin states that have exactly the same symmetry, so symmetry alone was not enough to characterize different chiral spin states. This means that </a:t>
            </a:r>
            <a:r>
              <a:rPr lang="en-US" cap="none" dirty="0">
                <a:solidFill>
                  <a:srgbClr val="FF0000"/>
                </a:solidFill>
                <a:latin typeface="Times New Roman" panose="02020603050405020304" pitchFamily="18" charset="0"/>
                <a:cs typeface="Times New Roman" panose="02020603050405020304" pitchFamily="18" charset="0"/>
              </a:rPr>
              <a:t>the chiral spin states contain a new kind of order that is beyond the usual symmetry description. </a:t>
            </a:r>
            <a:r>
              <a:rPr lang="en-US" cap="none" dirty="0">
                <a:latin typeface="Times New Roman" panose="02020603050405020304" pitchFamily="18" charset="0"/>
                <a:cs typeface="Times New Roman" panose="02020603050405020304" pitchFamily="18" charset="0"/>
              </a:rPr>
              <a:t>The proposed, new kind of order was named "topological order". </a:t>
            </a:r>
          </a:p>
          <a:p>
            <a:endParaRPr lang="en-US" cap="none" dirty="0"/>
          </a:p>
          <a:p>
            <a:endParaRPr lang="en-US" cap="none" dirty="0"/>
          </a:p>
        </p:txBody>
      </p:sp>
    </p:spTree>
    <p:extLst>
      <p:ext uri="{BB962C8B-B14F-4D97-AF65-F5344CB8AC3E}">
        <p14:creationId xmlns:p14="http://schemas.microsoft.com/office/powerpoint/2010/main" val="3053089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Majorana</a:t>
            </a:r>
            <a:r>
              <a:rPr lang="en-US" dirty="0" smtClean="0">
                <a:latin typeface="Times New Roman" panose="02020603050405020304" pitchFamily="18" charset="0"/>
                <a:cs typeface="Times New Roman" panose="02020603050405020304" pitchFamily="18" charset="0"/>
              </a:rPr>
              <a:t> fermion</a:t>
            </a:r>
            <a:endParaRPr 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sz="quarter" idx="13"/>
          </p:nvPr>
        </p:nvSpPr>
        <p:spPr>
          <a:xfrm>
            <a:off x="1010194" y="1864288"/>
            <a:ext cx="5477692" cy="4663000"/>
          </a:xfrm>
        </p:spPr>
        <p:txBody>
          <a:bodyPr>
            <a:normAutofit/>
          </a:bodyPr>
          <a:lstStyle/>
          <a:p>
            <a:pPr algn="just">
              <a:lnSpc>
                <a:spcPct val="130000"/>
              </a:lnSpc>
            </a:pPr>
            <a:r>
              <a:rPr lang="en-US" altLang="zh-CN" cap="none" dirty="0" smtClean="0"/>
              <a:t>1937</a:t>
            </a:r>
            <a:r>
              <a:rPr lang="zh-CN" altLang="en-US" cap="none" dirty="0"/>
              <a:t>年，意大利物理学家 </a:t>
            </a:r>
            <a:r>
              <a:rPr lang="en-US" cap="none" dirty="0"/>
              <a:t>Ettore </a:t>
            </a:r>
            <a:r>
              <a:rPr lang="en-US" cap="none" dirty="0" err="1"/>
              <a:t>Majorana</a:t>
            </a:r>
            <a:r>
              <a:rPr lang="zh-CN" altLang="en-US" cap="none" dirty="0"/>
              <a:t>提出一种神奇的费米子，这种粒子是其本身的反粒子</a:t>
            </a:r>
            <a:r>
              <a:rPr lang="zh-CN" altLang="en-US" cap="none" dirty="0" smtClean="0"/>
              <a:t>，</a:t>
            </a:r>
            <a:r>
              <a:rPr lang="zh-CN" altLang="en-US" cap="none" dirty="0">
                <a:latin typeface="+mn-ea"/>
              </a:rPr>
              <a:t>没有质量、没有电荷、没有自旋，并且处于零能量态。</a:t>
            </a:r>
            <a:r>
              <a:rPr lang="zh-CN" altLang="en-US" cap="none" dirty="0" smtClean="0"/>
              <a:t>被</a:t>
            </a:r>
            <a:r>
              <a:rPr lang="zh-CN" altLang="en-US" cap="none" dirty="0"/>
              <a:t>命名为</a:t>
            </a:r>
            <a:r>
              <a:rPr lang="en-US" cap="none" dirty="0" err="1"/>
              <a:t>Majorana</a:t>
            </a:r>
            <a:r>
              <a:rPr lang="zh-CN" altLang="en-US" cap="none" dirty="0"/>
              <a:t>费米子。 </a:t>
            </a:r>
          </a:p>
          <a:p>
            <a:pPr algn="just">
              <a:lnSpc>
                <a:spcPct val="130000"/>
              </a:lnSpc>
            </a:pPr>
            <a:r>
              <a:rPr lang="zh-CN" altLang="en-US" cap="none" dirty="0"/>
              <a:t>由于</a:t>
            </a:r>
            <a:r>
              <a:rPr lang="en-US" altLang="zh-CN" cap="none" dirty="0" err="1"/>
              <a:t>Majorana</a:t>
            </a:r>
            <a:r>
              <a:rPr lang="zh-CN" altLang="en-US" cap="none" dirty="0"/>
              <a:t>费米子服从非阿贝尔统计，可能被用于量子计算。然而几十年过去了，实验上仍然无法构造出这样一种</a:t>
            </a:r>
            <a:r>
              <a:rPr lang="zh-CN" altLang="en-US" cap="none" dirty="0" smtClean="0"/>
              <a:t>粒子。</a:t>
            </a:r>
            <a:endParaRPr lang="en-US" altLang="zh-CN" cap="none" dirty="0" smtClean="0"/>
          </a:p>
          <a:p>
            <a:pPr algn="just">
              <a:lnSpc>
                <a:spcPct val="130000"/>
              </a:lnSpc>
            </a:pPr>
            <a:r>
              <a:rPr lang="zh-CN" altLang="en-US" cap="none" dirty="0" smtClean="0">
                <a:latin typeface="+mn-ea"/>
              </a:rPr>
              <a:t>超导体</a:t>
            </a:r>
            <a:r>
              <a:rPr lang="zh-CN" altLang="en-US" cap="none" dirty="0">
                <a:latin typeface="+mn-ea"/>
              </a:rPr>
              <a:t>与强自旋－轨道耦合材料之间的邻近效应，可能引出</a:t>
            </a:r>
            <a:r>
              <a:rPr lang="en-US" altLang="zh-CN" cap="none" dirty="0" err="1">
                <a:latin typeface="+mn-ea"/>
              </a:rPr>
              <a:t>Majorana</a:t>
            </a:r>
            <a:r>
              <a:rPr lang="zh-CN" altLang="en-US" cap="none" dirty="0">
                <a:latin typeface="+mn-ea"/>
              </a:rPr>
              <a:t>费米子。拓扑绝缘体是一种强自旋－轨道耦合材料。</a:t>
            </a:r>
          </a:p>
          <a:p>
            <a:pPr algn="just">
              <a:lnSpc>
                <a:spcPct val="130000"/>
              </a:lnSpc>
            </a:pPr>
            <a:endParaRPr lang="en-US" cap="none"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965" y="1864288"/>
            <a:ext cx="3647150" cy="4663000"/>
          </a:xfrm>
          <a:prstGeom prst="rect">
            <a:avLst/>
          </a:prstGeom>
        </p:spPr>
      </p:pic>
    </p:spTree>
    <p:extLst>
      <p:ext uri="{BB962C8B-B14F-4D97-AF65-F5344CB8AC3E}">
        <p14:creationId xmlns:p14="http://schemas.microsoft.com/office/powerpoint/2010/main" val="827693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水滴">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750</TotalTime>
  <Words>2370</Words>
  <Application>Microsoft Office PowerPoint</Application>
  <PresentationFormat>宽屏</PresentationFormat>
  <Paragraphs>89</Paragraphs>
  <Slides>31</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vt:i4>
      </vt:variant>
    </vt:vector>
  </HeadingPairs>
  <TitlesOfParts>
    <vt:vector size="38" baseType="lpstr">
      <vt:lpstr>等线</vt:lpstr>
      <vt:lpstr>宋体</vt:lpstr>
      <vt:lpstr>Arial</vt:lpstr>
      <vt:lpstr>Calibri</vt:lpstr>
      <vt:lpstr>Times New Roman</vt:lpstr>
      <vt:lpstr>Tw Cen MT</vt:lpstr>
      <vt:lpstr>水滴</vt:lpstr>
      <vt:lpstr>Topological superconductor</vt:lpstr>
      <vt:lpstr>outline</vt:lpstr>
      <vt:lpstr>What is topology</vt:lpstr>
      <vt:lpstr> Classification of Materials </vt:lpstr>
      <vt:lpstr> Classification of Materials </vt:lpstr>
      <vt:lpstr> Topology in momentum space</vt:lpstr>
      <vt:lpstr>Chern number</vt:lpstr>
      <vt:lpstr>Topological order</vt:lpstr>
      <vt:lpstr>Majorana fermion</vt:lpstr>
      <vt:lpstr> Majorana费米子和拓扑超导体的理论研究和模型 </vt:lpstr>
      <vt:lpstr>PowerPoint 演示文稿</vt:lpstr>
      <vt:lpstr>PowerPoint 演示文稿</vt:lpstr>
      <vt:lpstr> Majorana费米子和拓扑超导体的理论研究和模型 </vt:lpstr>
      <vt:lpstr>PowerPoint 演示文稿</vt:lpstr>
      <vt:lpstr> Majorana费米子和拓扑超导体的理论研究和模型 </vt:lpstr>
      <vt:lpstr> Majorana费米子和拓扑超导体的理论研究和模型 </vt:lpstr>
      <vt:lpstr> Majorana费米子和拓扑超导体的理论研究和模型 </vt:lpstr>
      <vt:lpstr>PowerPoint 演示文稿</vt:lpstr>
      <vt:lpstr>PowerPoint 演示文稿</vt:lpstr>
      <vt:lpstr>PowerPoint 演示文稿</vt:lpstr>
      <vt:lpstr>PowerPoint 演示文稿</vt:lpstr>
      <vt:lpstr>PowerPoint 演示文稿</vt:lpstr>
      <vt:lpstr>ExperimenT</vt:lpstr>
      <vt:lpstr>PowerPoint 演示文稿</vt:lpstr>
      <vt:lpstr>PowerPoint 演示文稿</vt:lpstr>
      <vt:lpstr>PowerPoint 演示文稿</vt:lpstr>
      <vt:lpstr>PowerPoint 演示文稿</vt:lpstr>
      <vt:lpstr>Other Examples</vt:lpstr>
      <vt:lpstr>Other ExampleS</vt:lpstr>
      <vt:lpstr>summary</vt:lpstr>
      <vt:lpstr>Thanks!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Topological superconductor</dc:title>
  <dc:creator>lin liu</dc:creator>
  <cp:lastModifiedBy>Chang Liu</cp:lastModifiedBy>
  <cp:revision>52</cp:revision>
  <dcterms:created xsi:type="dcterms:W3CDTF">2016-11-03T11:39:53Z</dcterms:created>
  <dcterms:modified xsi:type="dcterms:W3CDTF">2016-11-15T10:26:53Z</dcterms:modified>
</cp:coreProperties>
</file>